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6" r:id="rId3"/>
    <p:sldId id="258" r:id="rId4"/>
    <p:sldId id="262" r:id="rId5"/>
    <p:sldId id="260" r:id="rId6"/>
    <p:sldId id="264" r:id="rId7"/>
    <p:sldId id="265" r:id="rId8"/>
    <p:sldId id="261" r:id="rId9"/>
    <p:sldId id="263" r:id="rId10"/>
    <p:sldId id="267"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CDAC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D3E91B-FB62-490D-84C3-6B2E34AA8E33}" type="doc">
      <dgm:prSet loTypeId="urn:microsoft.com/office/officeart/2005/8/layout/vList2" loCatId="list" qsTypeId="urn:microsoft.com/office/officeart/2005/8/quickstyle/simple2" qsCatId="simple" csTypeId="urn:microsoft.com/office/officeart/2005/8/colors/accent2_2" csCatId="accent2" phldr="1"/>
      <dgm:spPr/>
      <dgm:t>
        <a:bodyPr/>
        <a:lstStyle/>
        <a:p>
          <a:endParaRPr lang="en-US"/>
        </a:p>
      </dgm:t>
    </dgm:pt>
    <dgm:pt modelId="{E6BD9869-3BB1-48FF-9BAE-6F25BE35B7A7}">
      <dgm:prSet/>
      <dgm:spPr/>
      <dgm:t>
        <a:bodyPr/>
        <a:lstStyle/>
        <a:p>
          <a:endParaRPr lang="en-US" kern="1200" dirty="0"/>
        </a:p>
      </dgm:t>
    </dgm:pt>
    <dgm:pt modelId="{868BE23D-9F83-4753-BB19-C92F491E829B}" type="parTrans" cxnId="{7042D6A0-3F2C-4DAB-AF55-1C0E25BB68D4}">
      <dgm:prSet/>
      <dgm:spPr/>
      <dgm:t>
        <a:bodyPr/>
        <a:lstStyle/>
        <a:p>
          <a:endParaRPr lang="en-US"/>
        </a:p>
      </dgm:t>
    </dgm:pt>
    <dgm:pt modelId="{48107C15-DE49-469B-93B2-A9E85A9F7B52}" type="sibTrans" cxnId="{7042D6A0-3F2C-4DAB-AF55-1C0E25BB68D4}">
      <dgm:prSet/>
      <dgm:spPr/>
      <dgm:t>
        <a:bodyPr/>
        <a:lstStyle/>
        <a:p>
          <a:endParaRPr lang="en-US"/>
        </a:p>
      </dgm:t>
    </dgm:pt>
    <dgm:pt modelId="{B557BF71-7FA8-47CC-B078-BCA503973A24}">
      <dgm:prSet/>
      <dgm:spPr/>
      <dgm:t>
        <a:bodyPr/>
        <a:lstStyle/>
        <a:p>
          <a:r>
            <a:rPr lang="sr-Cyrl-RS" b="1" dirty="0">
              <a:latin typeface="Comic Sans MS" panose="030F0702030302020204" pitchFamily="66" charset="0"/>
            </a:rPr>
            <a:t>Измери масу и запремину намирница</a:t>
          </a:r>
          <a:endParaRPr lang="en-US" b="1" dirty="0">
            <a:latin typeface="Comic Sans MS" panose="030F0702030302020204" pitchFamily="66" charset="0"/>
          </a:endParaRPr>
        </a:p>
      </dgm:t>
    </dgm:pt>
    <dgm:pt modelId="{0CEF0BD3-3DC4-4774-82FA-9395F574BF0B}" type="parTrans" cxnId="{47EE0B62-FCF4-497B-A920-9CE18A327233}">
      <dgm:prSet/>
      <dgm:spPr/>
      <dgm:t>
        <a:bodyPr/>
        <a:lstStyle/>
        <a:p>
          <a:endParaRPr lang="en-US"/>
        </a:p>
      </dgm:t>
    </dgm:pt>
    <dgm:pt modelId="{E5C75496-701D-4220-BE50-3634E8EE9536}" type="sibTrans" cxnId="{47EE0B62-FCF4-497B-A920-9CE18A327233}">
      <dgm:prSet/>
      <dgm:spPr/>
      <dgm:t>
        <a:bodyPr/>
        <a:lstStyle/>
        <a:p>
          <a:endParaRPr lang="en-US"/>
        </a:p>
      </dgm:t>
    </dgm:pt>
    <dgm:pt modelId="{CC7DFC53-7EA5-48CF-A842-066B5341448B}">
      <dgm:prSet/>
      <dgm:spPr/>
      <dgm:t>
        <a:bodyPr/>
        <a:lstStyle/>
        <a:p>
          <a:r>
            <a:rPr lang="sr-Cyrl-RS" b="1" dirty="0">
              <a:latin typeface="Comic Sans MS" panose="030F0702030302020204" pitchFamily="66" charset="0"/>
            </a:rPr>
            <a:t>Израчуна грешку мерења и прикаже резултат мерења</a:t>
          </a:r>
          <a:endParaRPr lang="en-US" b="1" dirty="0">
            <a:latin typeface="Comic Sans MS" panose="030F0702030302020204" pitchFamily="66" charset="0"/>
          </a:endParaRPr>
        </a:p>
      </dgm:t>
    </dgm:pt>
    <dgm:pt modelId="{593FF23E-42E5-448A-A4B5-AD82CA1674F1}" type="parTrans" cxnId="{3C262D44-E2CF-4C7C-9EF8-A1F6227CE2A7}">
      <dgm:prSet/>
      <dgm:spPr/>
      <dgm:t>
        <a:bodyPr/>
        <a:lstStyle/>
        <a:p>
          <a:endParaRPr lang="en-US"/>
        </a:p>
      </dgm:t>
    </dgm:pt>
    <dgm:pt modelId="{CB2F883B-9222-4C48-A61D-512DA02BB4E8}" type="sibTrans" cxnId="{3C262D44-E2CF-4C7C-9EF8-A1F6227CE2A7}">
      <dgm:prSet/>
      <dgm:spPr/>
      <dgm:t>
        <a:bodyPr/>
        <a:lstStyle/>
        <a:p>
          <a:endParaRPr lang="en-US"/>
        </a:p>
      </dgm:t>
    </dgm:pt>
    <dgm:pt modelId="{90775E2F-C165-4C5E-A4C7-EB050107EB68}">
      <dgm:prSet/>
      <dgm:spPr/>
      <dgm:t>
        <a:bodyPr/>
        <a:lstStyle/>
        <a:p>
          <a:r>
            <a:rPr lang="sr-Cyrl-RS" b="1" dirty="0">
              <a:latin typeface="Comic Sans MS" panose="030F0702030302020204" pitchFamily="66" charset="0"/>
            </a:rPr>
            <a:t>Израчуна густину намирница и средњу густину торте</a:t>
          </a:r>
          <a:endParaRPr lang="en-US" b="1" dirty="0">
            <a:latin typeface="Comic Sans MS" panose="030F0702030302020204" pitchFamily="66" charset="0"/>
          </a:endParaRPr>
        </a:p>
      </dgm:t>
    </dgm:pt>
    <dgm:pt modelId="{8F33ED05-9B0F-44EE-BE78-213F227EA9CE}" type="parTrans" cxnId="{E2EBEEE5-97AC-4C15-B8CD-0F2C9B7DC1BF}">
      <dgm:prSet/>
      <dgm:spPr/>
      <dgm:t>
        <a:bodyPr/>
        <a:lstStyle/>
        <a:p>
          <a:endParaRPr lang="en-US"/>
        </a:p>
      </dgm:t>
    </dgm:pt>
    <dgm:pt modelId="{0DEC3A93-13BA-4850-8F35-E88800DC12B0}" type="sibTrans" cxnId="{E2EBEEE5-97AC-4C15-B8CD-0F2C9B7DC1BF}">
      <dgm:prSet/>
      <dgm:spPr/>
      <dgm:t>
        <a:bodyPr/>
        <a:lstStyle/>
        <a:p>
          <a:endParaRPr lang="en-US"/>
        </a:p>
      </dgm:t>
    </dgm:pt>
    <dgm:pt modelId="{91683B98-BB0D-4DCF-B743-134279F72837}">
      <dgm:prSet/>
      <dgm:spPr/>
      <dgm:t>
        <a:bodyPr/>
        <a:lstStyle/>
        <a:p>
          <a:r>
            <a:rPr lang="sr-Cyrl-RS" b="1" dirty="0">
              <a:latin typeface="Comic Sans MS" panose="030F0702030302020204" pitchFamily="66" charset="0"/>
            </a:rPr>
            <a:t>Направи буџет</a:t>
          </a:r>
          <a:endParaRPr lang="en-US" b="1" dirty="0">
            <a:latin typeface="Comic Sans MS" panose="030F0702030302020204" pitchFamily="66" charset="0"/>
          </a:endParaRPr>
        </a:p>
      </dgm:t>
    </dgm:pt>
    <dgm:pt modelId="{1FF7A93D-CBBD-491A-B477-A480F6B569E5}" type="parTrans" cxnId="{9E341AAE-5DBC-45D3-A0CF-5F82179215CF}">
      <dgm:prSet/>
      <dgm:spPr/>
      <dgm:t>
        <a:bodyPr/>
        <a:lstStyle/>
        <a:p>
          <a:endParaRPr lang="en-US"/>
        </a:p>
      </dgm:t>
    </dgm:pt>
    <dgm:pt modelId="{74FCAD95-E9DA-4A1C-B18F-890EB31554F5}" type="sibTrans" cxnId="{9E341AAE-5DBC-45D3-A0CF-5F82179215CF}">
      <dgm:prSet/>
      <dgm:spPr/>
      <dgm:t>
        <a:bodyPr/>
        <a:lstStyle/>
        <a:p>
          <a:endParaRPr lang="en-US"/>
        </a:p>
      </dgm:t>
    </dgm:pt>
    <dgm:pt modelId="{7282CCE5-7D0A-463F-9B2C-7FA42B1211AF}">
      <dgm:prSet/>
      <dgm:spPr/>
      <dgm:t>
        <a:bodyPr/>
        <a:lstStyle/>
        <a:p>
          <a:r>
            <a:rPr lang="sr-Cyrl-RS" b="1" dirty="0">
              <a:latin typeface="Comic Sans MS" panose="030F0702030302020204" pitchFamily="66" charset="0"/>
            </a:rPr>
            <a:t>Доведе у везу квалитет намирница и сопствено здравље</a:t>
          </a:r>
          <a:endParaRPr lang="en-US" b="1" dirty="0">
            <a:latin typeface="Comic Sans MS" panose="030F0702030302020204" pitchFamily="66" charset="0"/>
          </a:endParaRPr>
        </a:p>
      </dgm:t>
    </dgm:pt>
    <dgm:pt modelId="{F9ED3E04-413D-47A3-936D-633CCDD33B5F}" type="parTrans" cxnId="{A595A01E-86F0-4777-A0A2-9E3C48471BF0}">
      <dgm:prSet/>
      <dgm:spPr/>
      <dgm:t>
        <a:bodyPr/>
        <a:lstStyle/>
        <a:p>
          <a:endParaRPr lang="en-US"/>
        </a:p>
      </dgm:t>
    </dgm:pt>
    <dgm:pt modelId="{9A6CAD90-E350-421B-901A-AC02BD730026}" type="sibTrans" cxnId="{A595A01E-86F0-4777-A0A2-9E3C48471BF0}">
      <dgm:prSet/>
      <dgm:spPr/>
      <dgm:t>
        <a:bodyPr/>
        <a:lstStyle/>
        <a:p>
          <a:endParaRPr lang="en-US"/>
        </a:p>
      </dgm:t>
    </dgm:pt>
    <dgm:pt modelId="{77DC8A3E-F3DF-4237-812A-79275136C9A4}">
      <dgm:prSet/>
      <dgm:spPr/>
      <dgm:t>
        <a:bodyPr/>
        <a:lstStyle/>
        <a:p>
          <a:r>
            <a:rPr lang="sr-Cyrl-RS" b="1" kern="1200" dirty="0">
              <a:latin typeface="Arial" panose="020B0604020202020204" pitchFamily="34" charset="0"/>
              <a:ea typeface="+mn-ea"/>
              <a:cs typeface="Arial" panose="020B0604020202020204" pitchFamily="34" charset="0"/>
            </a:rPr>
            <a:t>Ученик ће бити у стању да:</a:t>
          </a:r>
          <a:endParaRPr lang="en-US" b="1" kern="1200" dirty="0">
            <a:latin typeface="Arial" panose="020B0604020202020204" pitchFamily="34" charset="0"/>
            <a:ea typeface="+mn-ea"/>
            <a:cs typeface="Arial" panose="020B0604020202020204" pitchFamily="34" charset="0"/>
          </a:endParaRPr>
        </a:p>
      </dgm:t>
    </dgm:pt>
    <dgm:pt modelId="{E6A110CC-511A-48C4-984B-D520F0BC6EA6}" type="sibTrans" cxnId="{011FEF5C-C9D8-4E10-B1DD-BA9593683232}">
      <dgm:prSet/>
      <dgm:spPr/>
      <dgm:t>
        <a:bodyPr/>
        <a:lstStyle/>
        <a:p>
          <a:endParaRPr lang="en-US"/>
        </a:p>
      </dgm:t>
    </dgm:pt>
    <dgm:pt modelId="{144567BA-2A38-4865-AF89-AC2E35DCA912}" type="parTrans" cxnId="{011FEF5C-C9D8-4E10-B1DD-BA9593683232}">
      <dgm:prSet/>
      <dgm:spPr/>
      <dgm:t>
        <a:bodyPr/>
        <a:lstStyle/>
        <a:p>
          <a:endParaRPr lang="en-US"/>
        </a:p>
      </dgm:t>
    </dgm:pt>
    <dgm:pt modelId="{2A2A8C20-51B3-4D81-B5DB-6D8B26EEFD25}">
      <dgm:prSet custT="1"/>
      <dgm:spPr/>
      <dgm:t>
        <a:bodyPr/>
        <a:lstStyle/>
        <a:p>
          <a:r>
            <a:rPr lang="sr-Cyrl-RS" sz="1400" b="1" dirty="0">
              <a:latin typeface="Aharoni" panose="020B0604020202020204" pitchFamily="2" charset="-79"/>
              <a:cs typeface="Aharoni" panose="020B0604020202020204" pitchFamily="2" charset="-79"/>
            </a:rPr>
            <a:t>ОЧЕКИВАНИ ИСХОДИ</a:t>
          </a:r>
          <a:endParaRPr lang="en-US" sz="1400" b="1" dirty="0">
            <a:latin typeface="Aharoni" panose="020B0604020202020204" pitchFamily="2" charset="-79"/>
            <a:cs typeface="Aharoni" panose="020B0604020202020204" pitchFamily="2" charset="-79"/>
          </a:endParaRPr>
        </a:p>
      </dgm:t>
    </dgm:pt>
    <dgm:pt modelId="{D8F23174-D4B2-4038-98C5-28F522FD2540}" type="sibTrans" cxnId="{05980155-F9AC-4334-98CC-30F51D13CF07}">
      <dgm:prSet/>
      <dgm:spPr/>
      <dgm:t>
        <a:bodyPr/>
        <a:lstStyle/>
        <a:p>
          <a:endParaRPr lang="en-US"/>
        </a:p>
      </dgm:t>
    </dgm:pt>
    <dgm:pt modelId="{4152DEB0-D921-446F-8702-EFD9B20E34D9}" type="parTrans" cxnId="{05980155-F9AC-4334-98CC-30F51D13CF07}">
      <dgm:prSet/>
      <dgm:spPr/>
      <dgm:t>
        <a:bodyPr/>
        <a:lstStyle/>
        <a:p>
          <a:endParaRPr lang="en-US"/>
        </a:p>
      </dgm:t>
    </dgm:pt>
    <dgm:pt modelId="{1B9F1CAD-EF60-4D33-AD0D-BED5B3B3086C}" type="pres">
      <dgm:prSet presAssocID="{A9D3E91B-FB62-490D-84C3-6B2E34AA8E33}" presName="linear" presStyleCnt="0">
        <dgm:presLayoutVars>
          <dgm:animLvl val="lvl"/>
          <dgm:resizeHandles val="exact"/>
        </dgm:presLayoutVars>
      </dgm:prSet>
      <dgm:spPr/>
    </dgm:pt>
    <dgm:pt modelId="{157776FE-DDE2-45EF-B2BD-F204AC8E46A2}" type="pres">
      <dgm:prSet presAssocID="{E6BD9869-3BB1-48FF-9BAE-6F25BE35B7A7}" presName="parentText" presStyleLbl="node1" presStyleIdx="0" presStyleCnt="8" custLinFactX="7045" custLinFactY="-107858" custLinFactNeighborX="100000" custLinFactNeighborY="-200000">
        <dgm:presLayoutVars>
          <dgm:chMax val="0"/>
          <dgm:bulletEnabled val="1"/>
        </dgm:presLayoutVars>
      </dgm:prSet>
      <dgm:spPr/>
    </dgm:pt>
    <dgm:pt modelId="{30972117-7EBC-4013-BC7E-3833041913B9}" type="pres">
      <dgm:prSet presAssocID="{48107C15-DE49-469B-93B2-A9E85A9F7B52}" presName="spacer" presStyleCnt="0"/>
      <dgm:spPr/>
    </dgm:pt>
    <dgm:pt modelId="{0F682B08-A08D-4571-BC68-A3100BC01A4D}" type="pres">
      <dgm:prSet presAssocID="{2A2A8C20-51B3-4D81-B5DB-6D8B26EEFD25}" presName="parentText" presStyleLbl="node1" presStyleIdx="1" presStyleCnt="8" custLinFactY="-123197" custLinFactNeighborX="-555" custLinFactNeighborY="-200000">
        <dgm:presLayoutVars>
          <dgm:chMax val="0"/>
          <dgm:bulletEnabled val="1"/>
        </dgm:presLayoutVars>
      </dgm:prSet>
      <dgm:spPr/>
    </dgm:pt>
    <dgm:pt modelId="{32EFC797-134B-42A9-A912-92B6D4FE7905}" type="pres">
      <dgm:prSet presAssocID="{D8F23174-D4B2-4038-98C5-28F522FD2540}" presName="spacer" presStyleCnt="0"/>
      <dgm:spPr/>
    </dgm:pt>
    <dgm:pt modelId="{AE9112B2-664C-4854-9800-70918891E539}" type="pres">
      <dgm:prSet presAssocID="{77DC8A3E-F3DF-4237-812A-79275136C9A4}" presName="parentText" presStyleLbl="node1" presStyleIdx="2" presStyleCnt="8" custLinFactY="-39056" custLinFactNeighborY="-100000">
        <dgm:presLayoutVars>
          <dgm:chMax val="0"/>
          <dgm:bulletEnabled val="1"/>
        </dgm:presLayoutVars>
      </dgm:prSet>
      <dgm:spPr/>
    </dgm:pt>
    <dgm:pt modelId="{5BEA7C2E-A900-4EE1-8AA6-C7E60CA3EA25}" type="pres">
      <dgm:prSet presAssocID="{E6A110CC-511A-48C4-984B-D520F0BC6EA6}" presName="spacer" presStyleCnt="0"/>
      <dgm:spPr/>
    </dgm:pt>
    <dgm:pt modelId="{62B24A93-4B23-4AD5-985B-8825C15345CB}" type="pres">
      <dgm:prSet presAssocID="{B557BF71-7FA8-47CC-B078-BCA503973A24}" presName="parentText" presStyleLbl="node1" presStyleIdx="3" presStyleCnt="8">
        <dgm:presLayoutVars>
          <dgm:chMax val="0"/>
          <dgm:bulletEnabled val="1"/>
        </dgm:presLayoutVars>
      </dgm:prSet>
      <dgm:spPr/>
    </dgm:pt>
    <dgm:pt modelId="{A78A5A85-B600-48F3-B7EA-5C756DD0DC87}" type="pres">
      <dgm:prSet presAssocID="{E5C75496-701D-4220-BE50-3634E8EE9536}" presName="spacer" presStyleCnt="0"/>
      <dgm:spPr/>
    </dgm:pt>
    <dgm:pt modelId="{37E7E682-18BD-4058-BEC3-D87D7C4A3353}" type="pres">
      <dgm:prSet presAssocID="{CC7DFC53-7EA5-48CF-A842-066B5341448B}" presName="parentText" presStyleLbl="node1" presStyleIdx="4" presStyleCnt="8">
        <dgm:presLayoutVars>
          <dgm:chMax val="0"/>
          <dgm:bulletEnabled val="1"/>
        </dgm:presLayoutVars>
      </dgm:prSet>
      <dgm:spPr/>
    </dgm:pt>
    <dgm:pt modelId="{1F2E9793-564F-4BA1-B476-9620159C80E1}" type="pres">
      <dgm:prSet presAssocID="{CB2F883B-9222-4C48-A61D-512DA02BB4E8}" presName="spacer" presStyleCnt="0"/>
      <dgm:spPr/>
    </dgm:pt>
    <dgm:pt modelId="{262A44E5-0EB5-4106-989A-FFD83B9E37A8}" type="pres">
      <dgm:prSet presAssocID="{90775E2F-C165-4C5E-A4C7-EB050107EB68}" presName="parentText" presStyleLbl="node1" presStyleIdx="5" presStyleCnt="8">
        <dgm:presLayoutVars>
          <dgm:chMax val="0"/>
          <dgm:bulletEnabled val="1"/>
        </dgm:presLayoutVars>
      </dgm:prSet>
      <dgm:spPr/>
    </dgm:pt>
    <dgm:pt modelId="{477A4A45-5425-4575-A738-A6ACF89823F9}" type="pres">
      <dgm:prSet presAssocID="{0DEC3A93-13BA-4850-8F35-E88800DC12B0}" presName="spacer" presStyleCnt="0"/>
      <dgm:spPr/>
    </dgm:pt>
    <dgm:pt modelId="{89FB76BB-BC1E-4D2C-832E-F2E1E2015DDB}" type="pres">
      <dgm:prSet presAssocID="{91683B98-BB0D-4DCF-B743-134279F72837}" presName="parentText" presStyleLbl="node1" presStyleIdx="6" presStyleCnt="8">
        <dgm:presLayoutVars>
          <dgm:chMax val="0"/>
          <dgm:bulletEnabled val="1"/>
        </dgm:presLayoutVars>
      </dgm:prSet>
      <dgm:spPr/>
    </dgm:pt>
    <dgm:pt modelId="{F65259E1-4BA5-4D9E-9805-79C36411EC34}" type="pres">
      <dgm:prSet presAssocID="{74FCAD95-E9DA-4A1C-B18F-890EB31554F5}" presName="spacer" presStyleCnt="0"/>
      <dgm:spPr/>
    </dgm:pt>
    <dgm:pt modelId="{13E5A24B-7545-46CB-901E-CE7C7121E17B}" type="pres">
      <dgm:prSet presAssocID="{7282CCE5-7D0A-463F-9B2C-7FA42B1211AF}" presName="parentText" presStyleLbl="node1" presStyleIdx="7" presStyleCnt="8" custLinFactNeighborX="-2614" custLinFactNeighborY="-1922">
        <dgm:presLayoutVars>
          <dgm:chMax val="0"/>
          <dgm:bulletEnabled val="1"/>
        </dgm:presLayoutVars>
      </dgm:prSet>
      <dgm:spPr/>
    </dgm:pt>
  </dgm:ptLst>
  <dgm:cxnLst>
    <dgm:cxn modelId="{A595A01E-86F0-4777-A0A2-9E3C48471BF0}" srcId="{A9D3E91B-FB62-490D-84C3-6B2E34AA8E33}" destId="{7282CCE5-7D0A-463F-9B2C-7FA42B1211AF}" srcOrd="7" destOrd="0" parTransId="{F9ED3E04-413D-47A3-936D-633CCDD33B5F}" sibTransId="{9A6CAD90-E350-421B-901A-AC02BD730026}"/>
    <dgm:cxn modelId="{EF133D33-747A-4C9E-85AB-6C35A049E074}" type="presOf" srcId="{7282CCE5-7D0A-463F-9B2C-7FA42B1211AF}" destId="{13E5A24B-7545-46CB-901E-CE7C7121E17B}" srcOrd="0" destOrd="0" presId="urn:microsoft.com/office/officeart/2005/8/layout/vList2"/>
    <dgm:cxn modelId="{011FEF5C-C9D8-4E10-B1DD-BA9593683232}" srcId="{A9D3E91B-FB62-490D-84C3-6B2E34AA8E33}" destId="{77DC8A3E-F3DF-4237-812A-79275136C9A4}" srcOrd="2" destOrd="0" parTransId="{144567BA-2A38-4865-AF89-AC2E35DCA912}" sibTransId="{E6A110CC-511A-48C4-984B-D520F0BC6EA6}"/>
    <dgm:cxn modelId="{47EE0B62-FCF4-497B-A920-9CE18A327233}" srcId="{A9D3E91B-FB62-490D-84C3-6B2E34AA8E33}" destId="{B557BF71-7FA8-47CC-B078-BCA503973A24}" srcOrd="3" destOrd="0" parTransId="{0CEF0BD3-3DC4-4774-82FA-9395F574BF0B}" sibTransId="{E5C75496-701D-4220-BE50-3634E8EE9536}"/>
    <dgm:cxn modelId="{BC7A7043-68E1-4907-B43B-E3A14F362C00}" type="presOf" srcId="{A9D3E91B-FB62-490D-84C3-6B2E34AA8E33}" destId="{1B9F1CAD-EF60-4D33-AD0D-BED5B3B3086C}" srcOrd="0" destOrd="0" presId="urn:microsoft.com/office/officeart/2005/8/layout/vList2"/>
    <dgm:cxn modelId="{3C262D44-E2CF-4C7C-9EF8-A1F6227CE2A7}" srcId="{A9D3E91B-FB62-490D-84C3-6B2E34AA8E33}" destId="{CC7DFC53-7EA5-48CF-A842-066B5341448B}" srcOrd="4" destOrd="0" parTransId="{593FF23E-42E5-448A-A4B5-AD82CA1674F1}" sibTransId="{CB2F883B-9222-4C48-A61D-512DA02BB4E8}"/>
    <dgm:cxn modelId="{F67C8D52-D0E1-4F86-99C0-11684DF6EC7D}" type="presOf" srcId="{77DC8A3E-F3DF-4237-812A-79275136C9A4}" destId="{AE9112B2-664C-4854-9800-70918891E539}" srcOrd="0" destOrd="0" presId="urn:microsoft.com/office/officeart/2005/8/layout/vList2"/>
    <dgm:cxn modelId="{05980155-F9AC-4334-98CC-30F51D13CF07}" srcId="{A9D3E91B-FB62-490D-84C3-6B2E34AA8E33}" destId="{2A2A8C20-51B3-4D81-B5DB-6D8B26EEFD25}" srcOrd="1" destOrd="0" parTransId="{4152DEB0-D921-446F-8702-EFD9B20E34D9}" sibTransId="{D8F23174-D4B2-4038-98C5-28F522FD2540}"/>
    <dgm:cxn modelId="{FB380A7E-9D27-4DA6-9004-5F00F1E8888B}" type="presOf" srcId="{E6BD9869-3BB1-48FF-9BAE-6F25BE35B7A7}" destId="{157776FE-DDE2-45EF-B2BD-F204AC8E46A2}" srcOrd="0" destOrd="0" presId="urn:microsoft.com/office/officeart/2005/8/layout/vList2"/>
    <dgm:cxn modelId="{D4FBD89B-034F-42B1-BB16-95A971BE3FA8}" type="presOf" srcId="{90775E2F-C165-4C5E-A4C7-EB050107EB68}" destId="{262A44E5-0EB5-4106-989A-FFD83B9E37A8}" srcOrd="0" destOrd="0" presId="urn:microsoft.com/office/officeart/2005/8/layout/vList2"/>
    <dgm:cxn modelId="{7042D6A0-3F2C-4DAB-AF55-1C0E25BB68D4}" srcId="{A9D3E91B-FB62-490D-84C3-6B2E34AA8E33}" destId="{E6BD9869-3BB1-48FF-9BAE-6F25BE35B7A7}" srcOrd="0" destOrd="0" parTransId="{868BE23D-9F83-4753-BB19-C92F491E829B}" sibTransId="{48107C15-DE49-469B-93B2-A9E85A9F7B52}"/>
    <dgm:cxn modelId="{A823B5AA-56D1-46AC-9250-88F6FFCB32CD}" type="presOf" srcId="{2A2A8C20-51B3-4D81-B5DB-6D8B26EEFD25}" destId="{0F682B08-A08D-4571-BC68-A3100BC01A4D}" srcOrd="0" destOrd="0" presId="urn:microsoft.com/office/officeart/2005/8/layout/vList2"/>
    <dgm:cxn modelId="{9E341AAE-5DBC-45D3-A0CF-5F82179215CF}" srcId="{A9D3E91B-FB62-490D-84C3-6B2E34AA8E33}" destId="{91683B98-BB0D-4DCF-B743-134279F72837}" srcOrd="6" destOrd="0" parTransId="{1FF7A93D-CBBD-491A-B477-A480F6B569E5}" sibTransId="{74FCAD95-E9DA-4A1C-B18F-890EB31554F5}"/>
    <dgm:cxn modelId="{9F90B7BB-FF33-4E46-B705-B4348FAEAD75}" type="presOf" srcId="{B557BF71-7FA8-47CC-B078-BCA503973A24}" destId="{62B24A93-4B23-4AD5-985B-8825C15345CB}" srcOrd="0" destOrd="0" presId="urn:microsoft.com/office/officeart/2005/8/layout/vList2"/>
    <dgm:cxn modelId="{D4CE66C5-09A3-42D3-8BF0-433498D7EDD8}" type="presOf" srcId="{CC7DFC53-7EA5-48CF-A842-066B5341448B}" destId="{37E7E682-18BD-4058-BEC3-D87D7C4A3353}" srcOrd="0" destOrd="0" presId="urn:microsoft.com/office/officeart/2005/8/layout/vList2"/>
    <dgm:cxn modelId="{EE4571DE-913B-4673-97C1-67B8AA6B3DC1}" type="presOf" srcId="{91683B98-BB0D-4DCF-B743-134279F72837}" destId="{89FB76BB-BC1E-4D2C-832E-F2E1E2015DDB}" srcOrd="0" destOrd="0" presId="urn:microsoft.com/office/officeart/2005/8/layout/vList2"/>
    <dgm:cxn modelId="{E2EBEEE5-97AC-4C15-B8CD-0F2C9B7DC1BF}" srcId="{A9D3E91B-FB62-490D-84C3-6B2E34AA8E33}" destId="{90775E2F-C165-4C5E-A4C7-EB050107EB68}" srcOrd="5" destOrd="0" parTransId="{8F33ED05-9B0F-44EE-BE78-213F227EA9CE}" sibTransId="{0DEC3A93-13BA-4850-8F35-E88800DC12B0}"/>
    <dgm:cxn modelId="{4124ED0F-6040-4120-873A-2A3DBD1383C1}" type="presParOf" srcId="{1B9F1CAD-EF60-4D33-AD0D-BED5B3B3086C}" destId="{157776FE-DDE2-45EF-B2BD-F204AC8E46A2}" srcOrd="0" destOrd="0" presId="urn:microsoft.com/office/officeart/2005/8/layout/vList2"/>
    <dgm:cxn modelId="{F278A1FD-A30A-4406-B6E1-858F35C40907}" type="presParOf" srcId="{1B9F1CAD-EF60-4D33-AD0D-BED5B3B3086C}" destId="{30972117-7EBC-4013-BC7E-3833041913B9}" srcOrd="1" destOrd="0" presId="urn:microsoft.com/office/officeart/2005/8/layout/vList2"/>
    <dgm:cxn modelId="{B4F311F4-AF8D-44AD-B8DB-58734572B39E}" type="presParOf" srcId="{1B9F1CAD-EF60-4D33-AD0D-BED5B3B3086C}" destId="{0F682B08-A08D-4571-BC68-A3100BC01A4D}" srcOrd="2" destOrd="0" presId="urn:microsoft.com/office/officeart/2005/8/layout/vList2"/>
    <dgm:cxn modelId="{E67E031E-3006-4AFB-9669-C850B7310AB8}" type="presParOf" srcId="{1B9F1CAD-EF60-4D33-AD0D-BED5B3B3086C}" destId="{32EFC797-134B-42A9-A912-92B6D4FE7905}" srcOrd="3" destOrd="0" presId="urn:microsoft.com/office/officeart/2005/8/layout/vList2"/>
    <dgm:cxn modelId="{6C31B707-4C79-4272-9580-D78DF39F1D8C}" type="presParOf" srcId="{1B9F1CAD-EF60-4D33-AD0D-BED5B3B3086C}" destId="{AE9112B2-664C-4854-9800-70918891E539}" srcOrd="4" destOrd="0" presId="urn:microsoft.com/office/officeart/2005/8/layout/vList2"/>
    <dgm:cxn modelId="{47E6544B-8073-4FBB-849D-41F6101D4508}" type="presParOf" srcId="{1B9F1CAD-EF60-4D33-AD0D-BED5B3B3086C}" destId="{5BEA7C2E-A900-4EE1-8AA6-C7E60CA3EA25}" srcOrd="5" destOrd="0" presId="urn:microsoft.com/office/officeart/2005/8/layout/vList2"/>
    <dgm:cxn modelId="{66A6118B-260C-47CF-8C55-A1BFC3BE63AA}" type="presParOf" srcId="{1B9F1CAD-EF60-4D33-AD0D-BED5B3B3086C}" destId="{62B24A93-4B23-4AD5-985B-8825C15345CB}" srcOrd="6" destOrd="0" presId="urn:microsoft.com/office/officeart/2005/8/layout/vList2"/>
    <dgm:cxn modelId="{F252DD73-AC64-4BB8-9BE3-6735A40D7414}" type="presParOf" srcId="{1B9F1CAD-EF60-4D33-AD0D-BED5B3B3086C}" destId="{A78A5A85-B600-48F3-B7EA-5C756DD0DC87}" srcOrd="7" destOrd="0" presId="urn:microsoft.com/office/officeart/2005/8/layout/vList2"/>
    <dgm:cxn modelId="{B5099F35-C557-4518-BD10-97380EFC37CD}" type="presParOf" srcId="{1B9F1CAD-EF60-4D33-AD0D-BED5B3B3086C}" destId="{37E7E682-18BD-4058-BEC3-D87D7C4A3353}" srcOrd="8" destOrd="0" presId="urn:microsoft.com/office/officeart/2005/8/layout/vList2"/>
    <dgm:cxn modelId="{53CE68F4-E77B-4485-9F8B-3F605616A143}" type="presParOf" srcId="{1B9F1CAD-EF60-4D33-AD0D-BED5B3B3086C}" destId="{1F2E9793-564F-4BA1-B476-9620159C80E1}" srcOrd="9" destOrd="0" presId="urn:microsoft.com/office/officeart/2005/8/layout/vList2"/>
    <dgm:cxn modelId="{09EE9380-86C0-4AB2-B9EA-33ACED01B710}" type="presParOf" srcId="{1B9F1CAD-EF60-4D33-AD0D-BED5B3B3086C}" destId="{262A44E5-0EB5-4106-989A-FFD83B9E37A8}" srcOrd="10" destOrd="0" presId="urn:microsoft.com/office/officeart/2005/8/layout/vList2"/>
    <dgm:cxn modelId="{CDCB85CE-B4C5-4001-82AF-2C1200C6258F}" type="presParOf" srcId="{1B9F1CAD-EF60-4D33-AD0D-BED5B3B3086C}" destId="{477A4A45-5425-4575-A738-A6ACF89823F9}" srcOrd="11" destOrd="0" presId="urn:microsoft.com/office/officeart/2005/8/layout/vList2"/>
    <dgm:cxn modelId="{8276BC2E-183F-40F1-803A-76F287693BE3}" type="presParOf" srcId="{1B9F1CAD-EF60-4D33-AD0D-BED5B3B3086C}" destId="{89FB76BB-BC1E-4D2C-832E-F2E1E2015DDB}" srcOrd="12" destOrd="0" presId="urn:microsoft.com/office/officeart/2005/8/layout/vList2"/>
    <dgm:cxn modelId="{E75C4373-75E9-416A-8665-899B98C6A9B0}" type="presParOf" srcId="{1B9F1CAD-EF60-4D33-AD0D-BED5B3B3086C}" destId="{F65259E1-4BA5-4D9E-9805-79C36411EC34}" srcOrd="13" destOrd="0" presId="urn:microsoft.com/office/officeart/2005/8/layout/vList2"/>
    <dgm:cxn modelId="{E5F8CA47-2D75-4DDC-A0F1-8E4A704D0E2D}" type="presParOf" srcId="{1B9F1CAD-EF60-4D33-AD0D-BED5B3B3086C}" destId="{13E5A24B-7545-46CB-901E-CE7C7121E17B}" srcOrd="1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7776FE-DDE2-45EF-B2BD-F204AC8E46A2}">
      <dsp:nvSpPr>
        <dsp:cNvPr id="0" name=""/>
        <dsp:cNvSpPr/>
      </dsp:nvSpPr>
      <dsp:spPr>
        <a:xfrm>
          <a:off x="0" y="0"/>
          <a:ext cx="6397155" cy="36727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endParaRPr lang="en-US" sz="1400" kern="1200" dirty="0"/>
        </a:p>
      </dsp:txBody>
      <dsp:txXfrm>
        <a:off x="17929" y="17929"/>
        <a:ext cx="6361297" cy="331412"/>
      </dsp:txXfrm>
    </dsp:sp>
    <dsp:sp modelId="{0F682B08-A08D-4571-BC68-A3100BC01A4D}">
      <dsp:nvSpPr>
        <dsp:cNvPr id="0" name=""/>
        <dsp:cNvSpPr/>
      </dsp:nvSpPr>
      <dsp:spPr>
        <a:xfrm>
          <a:off x="0" y="0"/>
          <a:ext cx="6397155" cy="36727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sr-Cyrl-RS" sz="1400" b="1" kern="1200" dirty="0">
              <a:latin typeface="Aharoni" panose="020B0604020202020204" pitchFamily="2" charset="-79"/>
              <a:cs typeface="Aharoni" panose="020B0604020202020204" pitchFamily="2" charset="-79"/>
            </a:rPr>
            <a:t>ОЧЕКИВАНИ ИСХОДИ</a:t>
          </a:r>
          <a:endParaRPr lang="en-US" sz="1400" b="1" kern="1200" dirty="0">
            <a:latin typeface="Aharoni" panose="020B0604020202020204" pitchFamily="2" charset="-79"/>
            <a:cs typeface="Aharoni" panose="020B0604020202020204" pitchFamily="2" charset="-79"/>
          </a:endParaRPr>
        </a:p>
      </dsp:txBody>
      <dsp:txXfrm>
        <a:off x="17929" y="17929"/>
        <a:ext cx="6361297" cy="331412"/>
      </dsp:txXfrm>
    </dsp:sp>
    <dsp:sp modelId="{AE9112B2-664C-4854-9800-70918891E539}">
      <dsp:nvSpPr>
        <dsp:cNvPr id="0" name=""/>
        <dsp:cNvSpPr/>
      </dsp:nvSpPr>
      <dsp:spPr>
        <a:xfrm>
          <a:off x="0" y="744500"/>
          <a:ext cx="6397155" cy="36727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sr-Cyrl-RS" sz="1400" b="1" kern="1200" dirty="0">
              <a:latin typeface="Arial" panose="020B0604020202020204" pitchFamily="34" charset="0"/>
              <a:ea typeface="+mn-ea"/>
              <a:cs typeface="Arial" panose="020B0604020202020204" pitchFamily="34" charset="0"/>
            </a:rPr>
            <a:t>Ученик ће бити у стању да:</a:t>
          </a:r>
          <a:endParaRPr lang="en-US" sz="1400" b="1" kern="1200" dirty="0">
            <a:latin typeface="Arial" panose="020B0604020202020204" pitchFamily="34" charset="0"/>
            <a:ea typeface="+mn-ea"/>
            <a:cs typeface="Arial" panose="020B0604020202020204" pitchFamily="34" charset="0"/>
          </a:endParaRPr>
        </a:p>
      </dsp:txBody>
      <dsp:txXfrm>
        <a:off x="17929" y="762429"/>
        <a:ext cx="6361297" cy="331412"/>
      </dsp:txXfrm>
    </dsp:sp>
    <dsp:sp modelId="{62B24A93-4B23-4AD5-985B-8825C15345CB}">
      <dsp:nvSpPr>
        <dsp:cNvPr id="0" name=""/>
        <dsp:cNvSpPr/>
      </dsp:nvSpPr>
      <dsp:spPr>
        <a:xfrm>
          <a:off x="0" y="1335851"/>
          <a:ext cx="6397155" cy="36727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sr-Cyrl-RS" sz="1400" b="1" kern="1200" dirty="0">
              <a:latin typeface="Comic Sans MS" panose="030F0702030302020204" pitchFamily="66" charset="0"/>
            </a:rPr>
            <a:t>Измери масу и запремину намирница</a:t>
          </a:r>
          <a:endParaRPr lang="en-US" sz="1400" b="1" kern="1200" dirty="0">
            <a:latin typeface="Comic Sans MS" panose="030F0702030302020204" pitchFamily="66" charset="0"/>
          </a:endParaRPr>
        </a:p>
      </dsp:txBody>
      <dsp:txXfrm>
        <a:off x="17929" y="1353780"/>
        <a:ext cx="6361297" cy="331412"/>
      </dsp:txXfrm>
    </dsp:sp>
    <dsp:sp modelId="{37E7E682-18BD-4058-BEC3-D87D7C4A3353}">
      <dsp:nvSpPr>
        <dsp:cNvPr id="0" name=""/>
        <dsp:cNvSpPr/>
      </dsp:nvSpPr>
      <dsp:spPr>
        <a:xfrm>
          <a:off x="0" y="1743442"/>
          <a:ext cx="6397155" cy="36727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sr-Cyrl-RS" sz="1400" b="1" kern="1200" dirty="0">
              <a:latin typeface="Comic Sans MS" panose="030F0702030302020204" pitchFamily="66" charset="0"/>
            </a:rPr>
            <a:t>Израчуна грешку мерења и прикаже резултат мерења</a:t>
          </a:r>
          <a:endParaRPr lang="en-US" sz="1400" b="1" kern="1200" dirty="0">
            <a:latin typeface="Comic Sans MS" panose="030F0702030302020204" pitchFamily="66" charset="0"/>
          </a:endParaRPr>
        </a:p>
      </dsp:txBody>
      <dsp:txXfrm>
        <a:off x="17929" y="1761371"/>
        <a:ext cx="6361297" cy="331412"/>
      </dsp:txXfrm>
    </dsp:sp>
    <dsp:sp modelId="{262A44E5-0EB5-4106-989A-FFD83B9E37A8}">
      <dsp:nvSpPr>
        <dsp:cNvPr id="0" name=""/>
        <dsp:cNvSpPr/>
      </dsp:nvSpPr>
      <dsp:spPr>
        <a:xfrm>
          <a:off x="0" y="2151032"/>
          <a:ext cx="6397155" cy="36727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sr-Cyrl-RS" sz="1400" b="1" kern="1200" dirty="0">
              <a:latin typeface="Comic Sans MS" panose="030F0702030302020204" pitchFamily="66" charset="0"/>
            </a:rPr>
            <a:t>Израчуна густину намирница и средњу густину торте</a:t>
          </a:r>
          <a:endParaRPr lang="en-US" sz="1400" b="1" kern="1200" dirty="0">
            <a:latin typeface="Comic Sans MS" panose="030F0702030302020204" pitchFamily="66" charset="0"/>
          </a:endParaRPr>
        </a:p>
      </dsp:txBody>
      <dsp:txXfrm>
        <a:off x="17929" y="2168961"/>
        <a:ext cx="6361297" cy="331412"/>
      </dsp:txXfrm>
    </dsp:sp>
    <dsp:sp modelId="{89FB76BB-BC1E-4D2C-832E-F2E1E2015DDB}">
      <dsp:nvSpPr>
        <dsp:cNvPr id="0" name=""/>
        <dsp:cNvSpPr/>
      </dsp:nvSpPr>
      <dsp:spPr>
        <a:xfrm>
          <a:off x="0" y="2558622"/>
          <a:ext cx="6397155" cy="36727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sr-Cyrl-RS" sz="1400" b="1" kern="1200" dirty="0">
              <a:latin typeface="Comic Sans MS" panose="030F0702030302020204" pitchFamily="66" charset="0"/>
            </a:rPr>
            <a:t>Направи буџет</a:t>
          </a:r>
          <a:endParaRPr lang="en-US" sz="1400" b="1" kern="1200" dirty="0">
            <a:latin typeface="Comic Sans MS" panose="030F0702030302020204" pitchFamily="66" charset="0"/>
          </a:endParaRPr>
        </a:p>
      </dsp:txBody>
      <dsp:txXfrm>
        <a:off x="17929" y="2576551"/>
        <a:ext cx="6361297" cy="331412"/>
      </dsp:txXfrm>
    </dsp:sp>
    <dsp:sp modelId="{13E5A24B-7545-46CB-901E-CE7C7121E17B}">
      <dsp:nvSpPr>
        <dsp:cNvPr id="0" name=""/>
        <dsp:cNvSpPr/>
      </dsp:nvSpPr>
      <dsp:spPr>
        <a:xfrm>
          <a:off x="0" y="2965437"/>
          <a:ext cx="6397155" cy="36727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sr-Cyrl-RS" sz="1400" b="1" kern="1200" dirty="0">
              <a:latin typeface="Comic Sans MS" panose="030F0702030302020204" pitchFamily="66" charset="0"/>
            </a:rPr>
            <a:t>Доведе у везу квалитет намирница и сопствено здравље</a:t>
          </a:r>
          <a:endParaRPr lang="en-US" sz="1400" b="1" kern="1200" dirty="0">
            <a:latin typeface="Comic Sans MS" panose="030F0702030302020204" pitchFamily="66" charset="0"/>
          </a:endParaRPr>
        </a:p>
      </dsp:txBody>
      <dsp:txXfrm>
        <a:off x="17929" y="2983366"/>
        <a:ext cx="6361297" cy="33141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7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7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40000"/>
                    <a:lumOff val="60000"/>
                  </a:schemeClr>
                </a:solidFill>
              </a:defRPr>
            </a:lvl1pPr>
          </a:lstStyle>
          <a:p>
            <a:fld id="{EE401711-02DC-4F5A-B0A4-D7A4CFB82638}" type="datetimeFigureOut">
              <a:rPr lang="en-US" dirty="0"/>
              <a:t>5/19/2020</a:t>
            </a:fld>
            <a:endParaRPr lang="en-US" dirty="0"/>
          </a:p>
        </p:txBody>
      </p:sp>
      <p:sp>
        <p:nvSpPr>
          <p:cNvPr id="5" name="Footer Placeholder 4"/>
          <p:cNvSpPr>
            <a:spLocks noGrp="1"/>
          </p:cNvSpPr>
          <p:nvPr>
            <p:ph type="ftr" sz="quarter" idx="11"/>
          </p:nvPr>
        </p:nvSpPr>
        <p:spPr>
          <a:xfrm rot="21420000">
            <a:off x="-9144" y="4882896"/>
            <a:ext cx="4050792" cy="1197864"/>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accent1">
              <a:lumMod val="40000"/>
              <a:lumOff val="60000"/>
              <a:alpha val="6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93336BD-BA89-4B92-9DBC-679F61142570}" type="datetimeFigureOut">
              <a:rPr lang="en-US" dirty="0"/>
              <a:t>5/19/2020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C6CB5C7-A3C7-439B-802A-DFE3FCA7ADBD}" type="datetimeFigureOut">
              <a:rPr lang="en-US" dirty="0"/>
              <a:t>5/19/2020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3E65EA-47B7-4DBF-958B-A3D4DA4F431A}" type="datetimeFigureOut">
              <a:rPr lang="en-US" dirty="0"/>
              <a:t>5/19/2020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DA4AAA-CF98-48DB-9517-D7ADD1FD1213}" type="datetimeFigureOut">
              <a:rPr lang="en-US" dirty="0"/>
              <a:t>5/19/2020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C29F696-D0E7-4C66-925E-251F9C0B0F21}" type="datetimeFigureOut">
              <a:rPr lang="en-US" dirty="0"/>
              <a:t>5/19/2020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5C2732E-4FBC-4B01-A175-6B1CAC9B226D}" type="datetimeFigureOut">
              <a:rPr lang="en-US" dirty="0"/>
              <a:t>5/19/2020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84AFC5-17E4-4A26-A144-49682BD36ECA}" type="datetimeFigureOut">
              <a:rPr lang="en-US" dirty="0"/>
              <a:t>5/19/2020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679482-E0DA-4858-9A19-F8B792C0C3D9}" type="datetimeFigureOut">
              <a:rPr lang="en-US" dirty="0"/>
              <a:t>5/19/2020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C10A69-C0BC-4A5A-8FE4-5D0B5D0F11EE}" type="datetimeFigureOut">
              <a:rPr lang="en-US" dirty="0"/>
              <a:t>5/19/2020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653B61-F054-442D-881D-6A81C2774BFE}" type="datetimeFigureOut">
              <a:rPr lang="en-US" dirty="0"/>
              <a:t>5/19/2020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2A8CD3A-8283-4FC4-856C-D5E0BF662449}" type="datetimeFigureOut">
              <a:rPr lang="en-US" dirty="0"/>
              <a:t>5/19/2020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3D8FEE8-FC08-4C54-BE1B-81CB6CA05FC8}" type="datetimeFigureOut">
              <a:rPr lang="en-US" dirty="0"/>
              <a:t>5/19/2020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2EA528B-AADB-4276-9F0D-B13FCF86F309}" type="datetimeFigureOut">
              <a:rPr lang="en-US" dirty="0"/>
              <a:t>5/19/2020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76497F-A1E4-4C0B-8811-954A59B26923}" type="datetimeFigureOut">
              <a:rPr lang="en-US" dirty="0"/>
              <a:t>5/19/2020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F1824E7-1432-4F89-B9E6-59843C6C91FE}" type="datetimeFigureOut">
              <a:rPr lang="en-US" dirty="0"/>
              <a:t>5/19/2020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0AAD9C-D29C-4D1E-A739-CC3C95B41085}" type="datetimeFigureOut">
              <a:rPr lang="en-US" dirty="0"/>
              <a:t>5/19/2020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98000"/>
            <a:duotone>
              <a:schemeClr val="bg1">
                <a:shade val="48000"/>
                <a:satMod val="110000"/>
                <a:lumMod val="40000"/>
              </a:schemeClr>
              <a:schemeClr val="bg1">
                <a:tint val="90000"/>
                <a:lumMod val="106000"/>
              </a:schemeClr>
            </a:duotone>
            <a:lum/>
          </a:blip>
          <a:srcRect/>
          <a:stretch>
            <a:fillRect/>
          </a:stretch>
        </a:blipFill>
        <a:effectLst/>
      </p:bgPr>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7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40000"/>
                    <a:lumOff val="60000"/>
                  </a:schemeClr>
                </a:solidFill>
              </a:defRPr>
            </a:lvl1pPr>
          </a:lstStyle>
          <a:p>
            <a:fld id="{DC48ED7C-D9A5-4EA8-B309-6E368BFA8F2B}" type="datetimeFigureOut">
              <a:rPr lang="en-US" dirty="0"/>
              <a:t>5/19/2020</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40000"/>
                    <a:lumOff val="6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40000"/>
                    <a:lumOff val="6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youtu.be/Kw49uTXaBxs" TargetMode="External"/><Relationship Id="rId3" Type="http://schemas.openxmlformats.org/officeDocument/2006/relationships/image" Target="../media/image12.jpg"/><Relationship Id="rId7" Type="http://schemas.openxmlformats.org/officeDocument/2006/relationships/hyperlink" Target="https://youtu.be/kgnfWTBmE_M"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s://youtu.be/x2btd7WO9Eo" TargetMode="External"/><Relationship Id="rId5" Type="http://schemas.openxmlformats.org/officeDocument/2006/relationships/hyperlink" Target="https://www.youtube.com/watch?v=TQPPGapmWUs" TargetMode="External"/><Relationship Id="rId4" Type="http://schemas.openxmlformats.org/officeDocument/2006/relationships/hyperlink" Target="https://drive.google.com/file/d/1iDRq3uimfnaq-s7d1Hv86e29rIvuukU_/view" TargetMode="External"/><Relationship Id="rId9" Type="http://schemas.openxmlformats.org/officeDocument/2006/relationships/hyperlink" Target="https://youtu.be/_zpLSa7_v7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misrecetasfavoritas2.blogspot.com/2010/11/torta-negra-de-navidad.html"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misrecetasfavoritas2.blogspot.com/2010/11/torta-negra-de-navidad.html"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misrecetasfavoritas2.blogspot.com/2010/11/torta-negra-de-navidad.html" TargetMode="External"/><Relationship Id="rId7" Type="http://schemas.openxmlformats.org/officeDocument/2006/relationships/diagramColors" Target="../diagrams/colors1.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hyperlink" Target="https://misrecetasfavoritas2.blogspot.com/2010/11/torta-negra-de-navidad.html"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youtu.be/XGf5h_kAc58" TargetMode="Externa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www.dropbox.com/s/lb03f9d1jx7hrms/zoom_0.mp4?dl=0" TargetMode="External"/><Relationship Id="rId3" Type="http://schemas.openxmlformats.org/officeDocument/2006/relationships/hyperlink" Target="https://prezi.com/view/hdhtgxiG6oTXMWhUP8lN/" TargetMode="External"/><Relationship Id="rId7" Type="http://schemas.openxmlformats.org/officeDocument/2006/relationships/hyperlink" Target="https://prezi.com/view/qapvWrL3cMzjSJXJMpKI/" TargetMode="Externa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hyperlink" Target="https://prezi.com/view/tUnYfNpVKU9llD56CSHW/" TargetMode="External"/><Relationship Id="rId5" Type="http://schemas.openxmlformats.org/officeDocument/2006/relationships/hyperlink" Target="https://prezi.com/view/Ypeve7ygj8aojvOtplJu/" TargetMode="External"/><Relationship Id="rId10" Type="http://schemas.openxmlformats.org/officeDocument/2006/relationships/image" Target="../media/image11.jpg"/><Relationship Id="rId4" Type="http://schemas.openxmlformats.org/officeDocument/2006/relationships/hyperlink" Target="https://prezi.com/view/MXolYubguP1TrQ0uMQ6F/" TargetMode="External"/><Relationship Id="rId9" Type="http://schemas.openxmlformats.org/officeDocument/2006/relationships/hyperlink" Target="https://docs.google.com/forms/d/1TAK-H8Temi7lw93JulA5v8GYDH1LOGqssBxEVy9hKc4/edit?no_redirect#respons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D24B4-BE2B-4B27-AB0A-85E7DC6F8183}"/>
              </a:ext>
            </a:extLst>
          </p:cNvPr>
          <p:cNvSpPr>
            <a:spLocks noGrp="1"/>
          </p:cNvSpPr>
          <p:nvPr>
            <p:ph type="ctrTitle"/>
          </p:nvPr>
        </p:nvSpPr>
        <p:spPr/>
        <p:txBody>
          <a:bodyPr/>
          <a:lstStyle/>
          <a:p>
            <a:r>
              <a:rPr lang="sr-Cyrl-RS" dirty="0"/>
              <a:t>Пројекат</a:t>
            </a:r>
            <a:br>
              <a:rPr lang="sr-Cyrl-RS" dirty="0"/>
            </a:br>
            <a:r>
              <a:rPr lang="sr-Cyrl-RS" dirty="0"/>
              <a:t>Физика у </a:t>
            </a:r>
            <a:r>
              <a:rPr lang="sr-Latn-RS" dirty="0"/>
              <a:t>k</a:t>
            </a:r>
            <a:r>
              <a:rPr lang="sr-Cyrl-RS" dirty="0" err="1"/>
              <a:t>ухињи</a:t>
            </a:r>
            <a:endParaRPr lang="sr-Latn-RS" dirty="0"/>
          </a:p>
        </p:txBody>
      </p:sp>
      <p:sp>
        <p:nvSpPr>
          <p:cNvPr id="3" name="Subtitle 2">
            <a:extLst>
              <a:ext uri="{FF2B5EF4-FFF2-40B4-BE49-F238E27FC236}">
                <a16:creationId xmlns:a16="http://schemas.microsoft.com/office/drawing/2014/main" id="{D2B9E28B-CB9A-4AAF-9179-1680389C73C0}"/>
              </a:ext>
            </a:extLst>
          </p:cNvPr>
          <p:cNvSpPr>
            <a:spLocks noGrp="1"/>
          </p:cNvSpPr>
          <p:nvPr>
            <p:ph type="subTitle" idx="1"/>
          </p:nvPr>
        </p:nvSpPr>
        <p:spPr/>
        <p:txBody>
          <a:bodyPr/>
          <a:lstStyle/>
          <a:p>
            <a:r>
              <a:rPr lang="sr-Cyrl-RS" dirty="0"/>
              <a:t>Одређивање средње густине </a:t>
            </a:r>
            <a:r>
              <a:rPr lang="sr-Cyrl-RS" dirty="0" err="1"/>
              <a:t>нехомогеног</a:t>
            </a:r>
            <a:r>
              <a:rPr lang="sr-Cyrl-RS" dirty="0"/>
              <a:t> тела</a:t>
            </a:r>
          </a:p>
          <a:p>
            <a:r>
              <a:rPr lang="sr-Cyrl-RS" dirty="0"/>
              <a:t>6. Разред</a:t>
            </a:r>
          </a:p>
          <a:p>
            <a:r>
              <a:rPr lang="sr-Cyrl-RS" dirty="0">
                <a:solidFill>
                  <a:schemeClr val="tx2">
                    <a:lumMod val="20000"/>
                    <a:lumOff val="80000"/>
                  </a:schemeClr>
                </a:solidFill>
              </a:rPr>
              <a:t>Гордана Хајдуковић-Јандрић, наставник физике</a:t>
            </a:r>
          </a:p>
          <a:p>
            <a:r>
              <a:rPr lang="sr-Cyrl-RS" dirty="0" err="1">
                <a:solidFill>
                  <a:schemeClr val="tx2">
                    <a:lumMod val="20000"/>
                    <a:lumOff val="80000"/>
                  </a:schemeClr>
                </a:solidFill>
              </a:rPr>
              <a:t>Ош</a:t>
            </a:r>
            <a:r>
              <a:rPr lang="sr-Latn-RS" dirty="0">
                <a:solidFill>
                  <a:schemeClr val="tx2">
                    <a:lumMod val="20000"/>
                    <a:lumOff val="80000"/>
                  </a:schemeClr>
                </a:solidFill>
              </a:rPr>
              <a:t>“</a:t>
            </a:r>
            <a:r>
              <a:rPr lang="sr-Cyrl-RS" dirty="0" err="1">
                <a:solidFill>
                  <a:schemeClr val="tx2">
                    <a:lumMod val="20000"/>
                    <a:lumOff val="80000"/>
                  </a:schemeClr>
                </a:solidFill>
              </a:rPr>
              <a:t>мирослав</a:t>
            </a:r>
            <a:r>
              <a:rPr lang="sr-Cyrl-RS" dirty="0">
                <a:solidFill>
                  <a:schemeClr val="tx2">
                    <a:lumMod val="20000"/>
                    <a:lumOff val="80000"/>
                  </a:schemeClr>
                </a:solidFill>
              </a:rPr>
              <a:t> </a:t>
            </a:r>
            <a:r>
              <a:rPr lang="sr-Cyrl-RS" dirty="0" err="1">
                <a:solidFill>
                  <a:schemeClr val="tx2">
                    <a:lumMod val="20000"/>
                    <a:lumOff val="80000"/>
                  </a:schemeClr>
                </a:solidFill>
              </a:rPr>
              <a:t>антић</a:t>
            </a:r>
            <a:r>
              <a:rPr lang="sr-Cyrl-RS" dirty="0">
                <a:solidFill>
                  <a:schemeClr val="tx2">
                    <a:lumMod val="20000"/>
                    <a:lumOff val="80000"/>
                  </a:schemeClr>
                </a:solidFill>
              </a:rPr>
              <a:t>“ </a:t>
            </a:r>
            <a:r>
              <a:rPr lang="sr-Cyrl-RS" dirty="0" err="1">
                <a:solidFill>
                  <a:schemeClr val="tx2">
                    <a:lumMod val="20000"/>
                    <a:lumOff val="80000"/>
                  </a:schemeClr>
                </a:solidFill>
              </a:rPr>
              <a:t>футог</a:t>
            </a:r>
            <a:endParaRPr lang="sr-Latn-RS" dirty="0">
              <a:solidFill>
                <a:schemeClr val="tx2">
                  <a:lumMod val="20000"/>
                  <a:lumOff val="80000"/>
                </a:schemeClr>
              </a:solidFill>
            </a:endParaRPr>
          </a:p>
        </p:txBody>
      </p:sp>
    </p:spTree>
    <p:extLst>
      <p:ext uri="{BB962C8B-B14F-4D97-AF65-F5344CB8AC3E}">
        <p14:creationId xmlns:p14="http://schemas.microsoft.com/office/powerpoint/2010/main" val="19736486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6E23E-5125-44CF-9246-1D38C1B723F2}"/>
              </a:ext>
            </a:extLst>
          </p:cNvPr>
          <p:cNvSpPr>
            <a:spLocks noGrp="1"/>
          </p:cNvSpPr>
          <p:nvPr>
            <p:ph type="title"/>
          </p:nvPr>
        </p:nvSpPr>
        <p:spPr>
          <a:xfrm>
            <a:off x="7546172" y="-264717"/>
            <a:ext cx="3909418" cy="1151965"/>
          </a:xfrm>
        </p:spPr>
        <p:txBody>
          <a:bodyPr>
            <a:normAutofit/>
          </a:bodyPr>
          <a:lstStyle/>
          <a:p>
            <a:r>
              <a:rPr lang="sr-Cyrl-RS" sz="2400" dirty="0"/>
              <a:t>Ученички Видео коментари</a:t>
            </a:r>
            <a:endParaRPr lang="sr-Latn-RS" sz="2400" dirty="0"/>
          </a:p>
        </p:txBody>
      </p:sp>
      <p:sp>
        <p:nvSpPr>
          <p:cNvPr id="26" name="Rectangle 25">
            <a:extLst>
              <a:ext uri="{FF2B5EF4-FFF2-40B4-BE49-F238E27FC236}">
                <a16:creationId xmlns:a16="http://schemas.microsoft.com/office/drawing/2014/main" id="{B02291D6-46F3-49BE-B424-E2C74A2BA2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0240" y="457200"/>
            <a:ext cx="7045932" cy="4686138"/>
          </a:xfrm>
          <a:prstGeom prst="rect">
            <a:avLst/>
          </a:prstGeom>
          <a:solidFill>
            <a:schemeClr val="bg1"/>
          </a:solidFill>
          <a:ln w="57150" cmpd="thinThick">
            <a:solidFill>
              <a:schemeClr val="bg1">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group of people sitting at a table with a plate of food&#10;&#10;Description automatically generated">
            <a:extLst>
              <a:ext uri="{FF2B5EF4-FFF2-40B4-BE49-F238E27FC236}">
                <a16:creationId xmlns:a16="http://schemas.microsoft.com/office/drawing/2014/main" id="{9601BE0E-A7AD-48AD-8822-1FF12EAAA990}"/>
              </a:ext>
            </a:extLst>
          </p:cNvPr>
          <p:cNvPicPr>
            <a:picLocks noChangeAspect="1"/>
          </p:cNvPicPr>
          <p:nvPr/>
        </p:nvPicPr>
        <p:blipFill>
          <a:blip r:embed="rId3"/>
          <a:stretch>
            <a:fillRect/>
          </a:stretch>
        </p:blipFill>
        <p:spPr>
          <a:xfrm rot="21600000">
            <a:off x="1333404" y="689358"/>
            <a:ext cx="5392503" cy="4219634"/>
          </a:xfrm>
          <a:prstGeom prst="rect">
            <a:avLst/>
          </a:prstGeom>
          <a:ln>
            <a:noFill/>
          </a:ln>
          <a:effectLst>
            <a:outerShdw blurRad="292100" dist="139700" dir="2700000" algn="tl" rotWithShape="0">
              <a:srgbClr val="333333">
                <a:alpha val="65000"/>
              </a:srgbClr>
            </a:outerShdw>
          </a:effectLst>
        </p:spPr>
      </p:pic>
      <p:sp>
        <p:nvSpPr>
          <p:cNvPr id="23" name="Content Placeholder 22">
            <a:extLst>
              <a:ext uri="{FF2B5EF4-FFF2-40B4-BE49-F238E27FC236}">
                <a16:creationId xmlns:a16="http://schemas.microsoft.com/office/drawing/2014/main" id="{155D57C0-8DA6-490E-882C-CEED28769D6F}"/>
              </a:ext>
            </a:extLst>
          </p:cNvPr>
          <p:cNvSpPr>
            <a:spLocks noGrp="1"/>
          </p:cNvSpPr>
          <p:nvPr>
            <p:ph sz="quarter" idx="13"/>
          </p:nvPr>
        </p:nvSpPr>
        <p:spPr>
          <a:xfrm>
            <a:off x="7638969" y="0"/>
            <a:ext cx="4226172" cy="5816358"/>
          </a:xfrm>
        </p:spPr>
        <p:txBody>
          <a:bodyPr>
            <a:normAutofit/>
          </a:bodyPr>
          <a:lstStyle/>
          <a:p>
            <a:pPr marL="0" indent="0">
              <a:buNone/>
            </a:pPr>
            <a:endParaRPr lang="sr-Latn-RS" dirty="0">
              <a:solidFill>
                <a:srgbClr val="EE8E11"/>
              </a:solidFill>
              <a:hlinkClick r:id="rId4">
                <a:extLst>
                  <a:ext uri="{A12FA001-AC4F-418D-AE19-62706E023703}">
                    <ahyp:hlinkClr xmlns:ahyp="http://schemas.microsoft.com/office/drawing/2018/hyperlinkcolor" val="tx"/>
                  </a:ext>
                </a:extLst>
              </a:hlinkClick>
            </a:endParaRPr>
          </a:p>
          <a:p>
            <a:pPr marL="0" indent="0">
              <a:buNone/>
            </a:pPr>
            <a:r>
              <a:rPr lang="sr-Latn-RS" sz="1600" dirty="0">
                <a:hlinkClick r:id="rId5"/>
              </a:rPr>
              <a:t>https://www.youtube.com/watch?v=TQPPGapmWUs</a:t>
            </a:r>
            <a:endParaRPr lang="sr-Cyrl-RS" sz="1600" dirty="0"/>
          </a:p>
          <a:p>
            <a:pPr marL="0" indent="0">
              <a:buNone/>
            </a:pPr>
            <a:r>
              <a:rPr lang="sr-Latn-RS" sz="1600" dirty="0">
                <a:hlinkClick r:id="rId4">
                  <a:extLst>
                    <a:ext uri="{A12FA001-AC4F-418D-AE19-62706E023703}">
                      <ahyp:hlinkClr xmlns:ahyp="http://schemas.microsoft.com/office/drawing/2018/hyperlinkcolor" val="tx"/>
                    </a:ext>
                  </a:extLst>
                </a:hlinkClick>
              </a:rPr>
              <a:t>Grupa PLAZMICE</a:t>
            </a:r>
          </a:p>
          <a:p>
            <a:pPr marL="0" indent="0">
              <a:buNone/>
            </a:pPr>
            <a:r>
              <a:rPr lang="sr-Latn-RS" sz="1600" dirty="0">
                <a:solidFill>
                  <a:srgbClr val="EE8E11"/>
                </a:solidFill>
                <a:hlinkClick r:id="rId6"/>
              </a:rPr>
              <a:t>https://youtu.be/x2btd7WO9Eo</a:t>
            </a:r>
            <a:endParaRPr lang="sr-Latn-RS" sz="1600" dirty="0">
              <a:solidFill>
                <a:srgbClr val="EE8E11"/>
              </a:solidFill>
            </a:endParaRPr>
          </a:p>
          <a:p>
            <a:pPr marL="0" indent="0">
              <a:buNone/>
            </a:pPr>
            <a:r>
              <a:rPr lang="sr-Cyrl-RS" sz="1600" dirty="0"/>
              <a:t>Лука спремо</a:t>
            </a:r>
          </a:p>
          <a:p>
            <a:pPr marL="0" indent="0">
              <a:buNone/>
            </a:pPr>
            <a:r>
              <a:rPr lang="sr-Latn-RS" sz="1600" dirty="0">
                <a:hlinkClick r:id="rId7"/>
              </a:rPr>
              <a:t>https://youtu.be/kgnfWTBmE_M</a:t>
            </a:r>
            <a:endParaRPr lang="sr-Latn-RS" sz="1600" dirty="0"/>
          </a:p>
          <a:p>
            <a:pPr marL="0" indent="0">
              <a:buNone/>
            </a:pPr>
            <a:r>
              <a:rPr lang="sr-Cyrl-RS" sz="1600" dirty="0"/>
              <a:t>Ања </a:t>
            </a:r>
            <a:r>
              <a:rPr lang="sr-Cyrl-RS" sz="1600" dirty="0" err="1"/>
              <a:t>савковић</a:t>
            </a:r>
            <a:endParaRPr lang="sr-Latn-RS" sz="1600" dirty="0"/>
          </a:p>
          <a:p>
            <a:pPr marL="0" indent="0">
              <a:buNone/>
            </a:pPr>
            <a:r>
              <a:rPr lang="sr-Latn-RS" sz="1600" dirty="0">
                <a:hlinkClick r:id="rId8"/>
              </a:rPr>
              <a:t>https://youtu.be/Kw49uTXaBxs</a:t>
            </a:r>
            <a:endParaRPr lang="sr-Latn-RS" sz="1600" dirty="0"/>
          </a:p>
          <a:p>
            <a:pPr marL="0" indent="0">
              <a:buNone/>
            </a:pPr>
            <a:r>
              <a:rPr lang="sr-Cyrl-RS" sz="1600" dirty="0"/>
              <a:t>Марија Јеличић</a:t>
            </a:r>
          </a:p>
          <a:p>
            <a:pPr marL="0" indent="0">
              <a:buNone/>
            </a:pPr>
            <a:r>
              <a:rPr lang="sr-Latn-RS" sz="1600" dirty="0">
                <a:solidFill>
                  <a:srgbClr val="FF9900"/>
                </a:solidFill>
                <a:hlinkClick r:id="rId9"/>
              </a:rPr>
              <a:t>https://youtu.be/_zpLSa7_v7k</a:t>
            </a:r>
            <a:endParaRPr lang="sr-Latn-RS" sz="1600" dirty="0">
              <a:solidFill>
                <a:srgbClr val="FF9900"/>
              </a:solidFill>
            </a:endParaRPr>
          </a:p>
          <a:p>
            <a:pPr marL="0" indent="0">
              <a:buNone/>
            </a:pPr>
            <a:r>
              <a:rPr lang="sr-Cyrl-RS" sz="1600" dirty="0"/>
              <a:t>Невена </a:t>
            </a:r>
            <a:r>
              <a:rPr lang="sr-Cyrl-RS" sz="1600" dirty="0" err="1"/>
              <a:t>ћургуз</a:t>
            </a:r>
            <a:endParaRPr lang="sr-Latn-RS" sz="1600" dirty="0"/>
          </a:p>
          <a:p>
            <a:pPr marL="0" indent="0">
              <a:buNone/>
            </a:pPr>
            <a:endParaRPr lang="sr-Latn-RS" sz="2100" dirty="0"/>
          </a:p>
        </p:txBody>
      </p:sp>
      <p:sp>
        <p:nvSpPr>
          <p:cNvPr id="3" name="Rectangle 2">
            <a:extLst>
              <a:ext uri="{FF2B5EF4-FFF2-40B4-BE49-F238E27FC236}">
                <a16:creationId xmlns:a16="http://schemas.microsoft.com/office/drawing/2014/main" id="{8DE7D6B9-689D-434D-9EAF-8D70A0719C12}"/>
              </a:ext>
            </a:extLst>
          </p:cNvPr>
          <p:cNvSpPr/>
          <p:nvPr/>
        </p:nvSpPr>
        <p:spPr>
          <a:xfrm>
            <a:off x="829805" y="5697661"/>
            <a:ext cx="10532390" cy="584775"/>
          </a:xfrm>
          <a:prstGeom prst="rect">
            <a:avLst/>
          </a:prstGeom>
        </p:spPr>
        <p:txBody>
          <a:bodyPr wrap="square">
            <a:spAutoFit/>
          </a:bodyPr>
          <a:lstStyle/>
          <a:p>
            <a:r>
              <a:rPr lang="sr-Cyrl-RS" sz="2000" dirty="0"/>
              <a:t>Овај задатак представља ново поље разумевања физике и показује креативне стране исте. </a:t>
            </a:r>
          </a:p>
          <a:p>
            <a:r>
              <a:rPr lang="sr-Cyrl-RS" sz="1200" dirty="0"/>
              <a:t>                                                                                                                                   -из презентације групе ФИЗИЧАРИ-</a:t>
            </a:r>
          </a:p>
        </p:txBody>
      </p:sp>
    </p:spTree>
    <p:extLst>
      <p:ext uri="{BB962C8B-B14F-4D97-AF65-F5344CB8AC3E}">
        <p14:creationId xmlns:p14="http://schemas.microsoft.com/office/powerpoint/2010/main" val="1400276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ED105-7922-4B9F-ABB6-EB7B30D2070D}"/>
              </a:ext>
            </a:extLst>
          </p:cNvPr>
          <p:cNvSpPr>
            <a:spLocks noGrp="1"/>
          </p:cNvSpPr>
          <p:nvPr>
            <p:ph type="title"/>
          </p:nvPr>
        </p:nvSpPr>
        <p:spPr>
          <a:xfrm>
            <a:off x="174503" y="-108201"/>
            <a:ext cx="9022672" cy="1136341"/>
          </a:xfrm>
        </p:spPr>
        <p:txBody>
          <a:bodyPr>
            <a:normAutofit/>
          </a:bodyPr>
          <a:lstStyle/>
          <a:p>
            <a:r>
              <a:rPr lang="sr-Cyrl-RS" sz="4000" dirty="0"/>
              <a:t>Услови и педагошке намере</a:t>
            </a:r>
            <a:endParaRPr lang="sr-Latn-RS" sz="4000" dirty="0"/>
          </a:p>
        </p:txBody>
      </p:sp>
      <p:sp>
        <p:nvSpPr>
          <p:cNvPr id="11" name="Content Placeholder 10">
            <a:extLst>
              <a:ext uri="{FF2B5EF4-FFF2-40B4-BE49-F238E27FC236}">
                <a16:creationId xmlns:a16="http://schemas.microsoft.com/office/drawing/2014/main" id="{3F91D87B-021F-4B78-BE2A-03B05F5C84C3}"/>
              </a:ext>
            </a:extLst>
          </p:cNvPr>
          <p:cNvSpPr>
            <a:spLocks noGrp="1"/>
          </p:cNvSpPr>
          <p:nvPr>
            <p:ph sz="quarter" idx="13"/>
          </p:nvPr>
        </p:nvSpPr>
        <p:spPr>
          <a:xfrm>
            <a:off x="619125" y="1028140"/>
            <a:ext cx="6397157" cy="3288739"/>
          </a:xfrm>
        </p:spPr>
        <p:txBody>
          <a:bodyPr>
            <a:normAutofit/>
          </a:bodyPr>
          <a:lstStyle/>
          <a:p>
            <a:endParaRPr lang="sr-Cyrl-RS" b="1" dirty="0"/>
          </a:p>
          <a:p>
            <a:pPr marL="0" indent="0">
              <a:buNone/>
            </a:pPr>
            <a:endParaRPr lang="sr-Cyrl-RS" dirty="0"/>
          </a:p>
          <a:p>
            <a:pPr>
              <a:buFont typeface="Wingdings" panose="05000000000000000000" pitchFamily="2" charset="2"/>
              <a:buChar char="Ø"/>
            </a:pPr>
            <a:endParaRPr lang="sr-Cyrl-RS" dirty="0"/>
          </a:p>
          <a:p>
            <a:endParaRPr lang="sr-Cyrl-RS" dirty="0"/>
          </a:p>
          <a:p>
            <a:endParaRPr lang="en-US" dirty="0"/>
          </a:p>
        </p:txBody>
      </p:sp>
      <p:pic>
        <p:nvPicPr>
          <p:cNvPr id="7" name="Content Placeholder 6">
            <a:extLst>
              <a:ext uri="{FF2B5EF4-FFF2-40B4-BE49-F238E27FC236}">
                <a16:creationId xmlns:a16="http://schemas.microsoft.com/office/drawing/2014/main" id="{EE571982-31B6-41E4-9454-34979F055974}"/>
              </a:ext>
            </a:extLst>
          </p:cNvPr>
          <p:cNvPicPr>
            <a:picLocks/>
          </p:cNvPicPr>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2771" b="14411"/>
          <a:stretch/>
        </p:blipFill>
        <p:spPr>
          <a:xfrm>
            <a:off x="7568124" y="1828853"/>
            <a:ext cx="3836475" cy="2095233"/>
          </a:xfrm>
          <a:prstGeom prst="rect">
            <a:avLst/>
          </a:prstGeom>
          <a:ln w="57150" cmpd="thinThick">
            <a:solidFill>
              <a:schemeClr val="bg1">
                <a:lumMod val="50000"/>
              </a:schemeClr>
            </a:solidFill>
            <a:miter lim="800000"/>
          </a:ln>
        </p:spPr>
      </p:pic>
      <p:sp>
        <p:nvSpPr>
          <p:cNvPr id="3" name="Rectangle 2">
            <a:extLst>
              <a:ext uri="{FF2B5EF4-FFF2-40B4-BE49-F238E27FC236}">
                <a16:creationId xmlns:a16="http://schemas.microsoft.com/office/drawing/2014/main" id="{BE3F2290-8C21-4D16-8953-0DD5BB9207DA}"/>
              </a:ext>
            </a:extLst>
          </p:cNvPr>
          <p:cNvSpPr/>
          <p:nvPr/>
        </p:nvSpPr>
        <p:spPr>
          <a:xfrm>
            <a:off x="76503" y="459969"/>
            <a:ext cx="7482399" cy="6140142"/>
          </a:xfrm>
          <a:prstGeom prst="rect">
            <a:avLst/>
          </a:prstGeom>
        </p:spPr>
        <p:txBody>
          <a:bodyPr wrap="square">
            <a:spAutoFit/>
          </a:bodyPr>
          <a:lstStyle/>
          <a:p>
            <a:pPr>
              <a:spcAft>
                <a:spcPts val="600"/>
              </a:spcAft>
            </a:pPr>
            <a:endParaRPr lang="ru-RU" dirty="0">
              <a:latin typeface="Comic Sans MS" panose="030F0702030302020204" pitchFamily="66" charset="0"/>
            </a:endParaRPr>
          </a:p>
          <a:p>
            <a:pPr algn="just">
              <a:spcAft>
                <a:spcPts val="600"/>
              </a:spcAft>
            </a:pPr>
            <a:r>
              <a:rPr lang="ru-RU" sz="1300" dirty="0">
                <a:latin typeface="Comic Sans MS" panose="030F0702030302020204" pitchFamily="66" charset="0"/>
              </a:rPr>
              <a:t>Трагајући за одговором како да у време изолације и учења на даљину, уз обавезу праћења наставног плана и програма, физика не изгуби своје особености, а у исто време ученицима буде интересантна и допадљива,  одговор сам пронашла у пројектном задатку на тему </a:t>
            </a:r>
            <a:r>
              <a:rPr lang="ru-RU" sz="1300" b="1" dirty="0">
                <a:latin typeface="Comic Sans MS" panose="030F0702030302020204" pitchFamily="66" charset="0"/>
              </a:rPr>
              <a:t>Физика у кухињи</a:t>
            </a:r>
            <a:r>
              <a:rPr lang="ru-RU" sz="1300" dirty="0">
                <a:latin typeface="Comic Sans MS" panose="030F0702030302020204" pitchFamily="66" charset="0"/>
              </a:rPr>
              <a:t>. </a:t>
            </a:r>
          </a:p>
          <a:p>
            <a:pPr algn="just">
              <a:spcAft>
                <a:spcPts val="600"/>
              </a:spcAft>
            </a:pPr>
            <a:r>
              <a:rPr lang="ru-RU" sz="1300" dirty="0">
                <a:latin typeface="Comic Sans MS" panose="030F0702030302020204" pitchFamily="66" charset="0"/>
              </a:rPr>
              <a:t>Инспирација за избор теме била је кухиња као незаобилазни простор у животима старијих али и млађих чланова сваке породице</a:t>
            </a:r>
            <a:r>
              <a:rPr lang="ru-RU" sz="1300" b="1" dirty="0">
                <a:latin typeface="Comic Sans MS" panose="030F0702030302020204" pitchFamily="66" charset="0"/>
              </a:rPr>
              <a:t>. </a:t>
            </a:r>
            <a:r>
              <a:rPr lang="ru-RU" sz="1300" dirty="0">
                <a:latin typeface="Comic Sans MS" panose="030F0702030302020204" pitchFamily="66" charset="0"/>
              </a:rPr>
              <a:t>Задатак да се у оквиру изабране теме </a:t>
            </a:r>
            <a:r>
              <a:rPr lang="ru-RU" sz="1300" b="1" dirty="0">
                <a:latin typeface="Comic Sans MS" panose="030F0702030302020204" pitchFamily="66" charset="0"/>
              </a:rPr>
              <a:t>одреди средња густина тела</a:t>
            </a:r>
            <a:r>
              <a:rPr lang="ru-RU" sz="1300" dirty="0">
                <a:latin typeface="Comic Sans MS" panose="030F0702030302020204" pitchFamily="66" charset="0"/>
              </a:rPr>
              <a:t>, омогућио је повезивање знања из мерења, области која прожима све области физике и знања из области Маса и густина, теме на којој су ученици радили последњих месец дана. Да би тема ученицима била још занимљивија одлучили смо се за торту као тело чија се средња густина одређује</a:t>
            </a:r>
            <a:r>
              <a:rPr lang="sr-Latn-RS" sz="1300" dirty="0">
                <a:latin typeface="Comic Sans MS" panose="030F0702030302020204" pitchFamily="66" charset="0"/>
              </a:rPr>
              <a:t> </a:t>
            </a:r>
            <a:r>
              <a:rPr lang="sr-Cyrl-RS" sz="1300" dirty="0">
                <a:latin typeface="Comic Sans MS" panose="030F0702030302020204" pitchFamily="66" charset="0"/>
              </a:rPr>
              <a:t>што је ученицима задатак претворило у изазов.</a:t>
            </a:r>
            <a:r>
              <a:rPr lang="ru-RU" sz="1300" dirty="0">
                <a:latin typeface="Comic Sans MS" panose="030F0702030302020204" pitchFamily="66" charset="0"/>
              </a:rPr>
              <a:t> Избор теме је омогућавао продубљивање  и примену стечених знања као и развој кључних и међупредметних компетенција. Уједно, била је то добра основа за сарадњу ученика, партнерски однос са наставником, али и за окупљање и подршку породице.</a:t>
            </a:r>
            <a:r>
              <a:rPr lang="sr-Latn-RS" sz="1300" dirty="0">
                <a:latin typeface="Comic Sans MS" panose="030F0702030302020204" pitchFamily="66" charset="0"/>
              </a:rPr>
              <a:t> </a:t>
            </a:r>
            <a:r>
              <a:rPr lang="sr-Cyrl-RS" sz="1300" dirty="0">
                <a:latin typeface="Comic Sans MS" panose="030F0702030302020204" pitchFamily="66" charset="0"/>
              </a:rPr>
              <a:t>Радећи на њему они су истраживали, сарађивали, стицали знања и вештине али се и забавили и на крају се засладили одличним оценама  и тортом као пројектним продуктом.</a:t>
            </a:r>
            <a:endParaRPr lang="ru-RU" sz="1300" dirty="0">
              <a:latin typeface="Comic Sans MS" panose="030F0702030302020204" pitchFamily="66" charset="0"/>
            </a:endParaRPr>
          </a:p>
          <a:p>
            <a:pPr algn="just">
              <a:spcAft>
                <a:spcPts val="600"/>
              </a:spcAft>
            </a:pPr>
            <a:r>
              <a:rPr lang="ru-RU" sz="1300" dirty="0">
                <a:latin typeface="Comic Sans MS" panose="030F0702030302020204" pitchFamily="66" charset="0"/>
              </a:rPr>
              <a:t>Проблем комуникације и сарадње на релацији ученик-ученик и ученик-наставник решен је применом савремених онлајн алата: </a:t>
            </a:r>
            <a:r>
              <a:rPr lang="sr-Latn-RS" sz="1300" dirty="0">
                <a:latin typeface="Comic Sans MS" panose="030F0702030302020204" pitchFamily="66" charset="0"/>
              </a:rPr>
              <a:t>Google</a:t>
            </a:r>
            <a:r>
              <a:rPr lang="ru-RU" sz="1300" dirty="0">
                <a:latin typeface="Comic Sans MS" panose="030F0702030302020204" pitchFamily="66" charset="0"/>
              </a:rPr>
              <a:t> учионице</a:t>
            </a:r>
            <a:r>
              <a:rPr lang="sr-Latn-RS" sz="1300" dirty="0">
                <a:latin typeface="Comic Sans MS" panose="030F0702030302020204" pitchFamily="66" charset="0"/>
              </a:rPr>
              <a:t>, </a:t>
            </a:r>
            <a:r>
              <a:rPr lang="sr-Cyrl-RS" sz="1300" dirty="0">
                <a:latin typeface="Comic Sans MS" panose="030F0702030302020204" pitchFamily="66" charset="0"/>
              </a:rPr>
              <a:t>електронске поште</a:t>
            </a:r>
            <a:r>
              <a:rPr lang="sr-Latn-RS" sz="1300" dirty="0">
                <a:latin typeface="Comic Sans MS" panose="030F0702030302020204" pitchFamily="66" charset="0"/>
              </a:rPr>
              <a:t>  </a:t>
            </a:r>
            <a:r>
              <a:rPr lang="sr-Cyrl-RS" sz="1300" dirty="0">
                <a:latin typeface="Comic Sans MS" panose="030F0702030302020204" pitchFamily="66" charset="0"/>
              </a:rPr>
              <a:t>и коришћењу</a:t>
            </a:r>
            <a:r>
              <a:rPr lang="sr-Latn-RS" sz="1300" dirty="0">
                <a:latin typeface="Comic Sans MS" panose="030F0702030302020204" pitchFamily="66" charset="0"/>
              </a:rPr>
              <a:t> </a:t>
            </a:r>
            <a:r>
              <a:rPr lang="sr-Latn-RS" sz="1300" dirty="0" err="1">
                <a:latin typeface="Comic Sans MS" panose="030F0702030302020204" pitchFamily="66" charset="0"/>
              </a:rPr>
              <a:t>Prezi</a:t>
            </a:r>
            <a:r>
              <a:rPr lang="sr-Latn-RS" sz="1300" dirty="0">
                <a:latin typeface="Comic Sans MS" panose="030F0702030302020204" pitchFamily="66" charset="0"/>
              </a:rPr>
              <a:t> </a:t>
            </a:r>
            <a:r>
              <a:rPr lang="sr-Cyrl-RS" sz="1300" dirty="0">
                <a:latin typeface="Comic Sans MS" panose="030F0702030302020204" pitchFamily="66" charset="0"/>
              </a:rPr>
              <a:t>и </a:t>
            </a:r>
            <a:r>
              <a:rPr lang="sr-Latn-RS" sz="1300" dirty="0" err="1">
                <a:latin typeface="Comic Sans MS" panose="030F0702030302020204" pitchFamily="66" charset="0"/>
              </a:rPr>
              <a:t>Zoom</a:t>
            </a:r>
            <a:r>
              <a:rPr lang="sr-Latn-RS" sz="1300" dirty="0">
                <a:latin typeface="Comic Sans MS" panose="030F0702030302020204" pitchFamily="66" charset="0"/>
              </a:rPr>
              <a:t> </a:t>
            </a:r>
            <a:r>
              <a:rPr lang="sr-Cyrl-RS" sz="1300" dirty="0">
                <a:latin typeface="Comic Sans MS" panose="030F0702030302020204" pitchFamily="66" charset="0"/>
              </a:rPr>
              <a:t>платформе. Како ученици нису имали искуства у раду са овим алатима и овде је била неизбежна подршка наставника и породице.</a:t>
            </a:r>
          </a:p>
          <a:p>
            <a:pPr algn="just">
              <a:spcAft>
                <a:spcPts val="600"/>
              </a:spcAft>
            </a:pPr>
            <a:r>
              <a:rPr lang="sr-Cyrl-RS" sz="1300" dirty="0">
                <a:latin typeface="Comic Sans MS" panose="030F0702030302020204" pitchFamily="66" charset="0"/>
              </a:rPr>
              <a:t>Избором пројектне наставе као методе учења на даљину, </a:t>
            </a:r>
            <a:r>
              <a:rPr lang="ru-RU" sz="1300" dirty="0">
                <a:latin typeface="Comic Sans MS" panose="030F0702030302020204" pitchFamily="66" charset="0"/>
              </a:rPr>
              <a:t>наука и знање стављени су у службу практичних потреба.</a:t>
            </a:r>
          </a:p>
          <a:p>
            <a:pPr>
              <a:spcAft>
                <a:spcPts val="600"/>
              </a:spcAft>
            </a:pPr>
            <a:endParaRPr lang="ru-RU" dirty="0">
              <a:latin typeface="Comic Sans MS" panose="030F0702030302020204" pitchFamily="66" charset="0"/>
            </a:endParaRPr>
          </a:p>
          <a:p>
            <a:pPr>
              <a:spcAft>
                <a:spcPts val="600"/>
              </a:spcAft>
            </a:pPr>
            <a:endParaRPr lang="ru-RU" dirty="0">
              <a:latin typeface="Comic Sans MS" panose="030F0702030302020204" pitchFamily="66" charset="0"/>
            </a:endParaRPr>
          </a:p>
          <a:p>
            <a:pPr>
              <a:spcAft>
                <a:spcPts val="600"/>
              </a:spcAft>
            </a:pPr>
            <a:endParaRPr lang="ru-RU" dirty="0">
              <a:latin typeface="Comic Sans MS" panose="030F0702030302020204" pitchFamily="66" charset="0"/>
            </a:endParaRPr>
          </a:p>
        </p:txBody>
      </p:sp>
    </p:spTree>
    <p:extLst>
      <p:ext uri="{BB962C8B-B14F-4D97-AF65-F5344CB8AC3E}">
        <p14:creationId xmlns:p14="http://schemas.microsoft.com/office/powerpoint/2010/main" val="2923254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ED105-7922-4B9F-ABB6-EB7B30D2070D}"/>
              </a:ext>
            </a:extLst>
          </p:cNvPr>
          <p:cNvSpPr>
            <a:spLocks noGrp="1"/>
          </p:cNvSpPr>
          <p:nvPr>
            <p:ph type="title"/>
          </p:nvPr>
        </p:nvSpPr>
        <p:spPr>
          <a:xfrm>
            <a:off x="6096000" y="-103311"/>
            <a:ext cx="4903454" cy="1151965"/>
          </a:xfrm>
        </p:spPr>
        <p:txBody>
          <a:bodyPr>
            <a:normAutofit/>
          </a:bodyPr>
          <a:lstStyle/>
          <a:p>
            <a:r>
              <a:rPr lang="sr-Cyrl-RS" sz="4200" dirty="0"/>
              <a:t>Пројектни задатак</a:t>
            </a:r>
            <a:endParaRPr lang="sr-Latn-RS" sz="4200" dirty="0"/>
          </a:p>
        </p:txBody>
      </p:sp>
      <p:pic>
        <p:nvPicPr>
          <p:cNvPr id="7" name="Content Placeholder 6">
            <a:extLst>
              <a:ext uri="{FF2B5EF4-FFF2-40B4-BE49-F238E27FC236}">
                <a16:creationId xmlns:a16="http://schemas.microsoft.com/office/drawing/2014/main" id="{EE571982-31B6-41E4-9454-34979F055974}"/>
              </a:ext>
            </a:extLst>
          </p:cNvPr>
          <p:cNvPicPr>
            <a:picLocks/>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1194" r="3650"/>
          <a:stretch/>
        </p:blipFill>
        <p:spPr>
          <a:xfrm>
            <a:off x="271061" y="177564"/>
            <a:ext cx="5312664" cy="5301586"/>
          </a:xfrm>
          <a:prstGeom prst="rect">
            <a:avLst/>
          </a:prstGeom>
          <a:ln w="57150" cmpd="thinThick">
            <a:solidFill>
              <a:schemeClr val="bg1">
                <a:lumMod val="50000"/>
              </a:schemeClr>
            </a:solidFill>
            <a:miter lim="800000"/>
          </a:ln>
        </p:spPr>
      </p:pic>
      <p:sp>
        <p:nvSpPr>
          <p:cNvPr id="11" name="Content Placeholder 10">
            <a:extLst>
              <a:ext uri="{FF2B5EF4-FFF2-40B4-BE49-F238E27FC236}">
                <a16:creationId xmlns:a16="http://schemas.microsoft.com/office/drawing/2014/main" id="{3F91D87B-021F-4B78-BE2A-03B05F5C84C3}"/>
              </a:ext>
            </a:extLst>
          </p:cNvPr>
          <p:cNvSpPr>
            <a:spLocks noGrp="1"/>
          </p:cNvSpPr>
          <p:nvPr>
            <p:ph sz="quarter" idx="13"/>
          </p:nvPr>
        </p:nvSpPr>
        <p:spPr>
          <a:xfrm>
            <a:off x="6096000" y="1429392"/>
            <a:ext cx="5542625" cy="4768937"/>
          </a:xfrm>
        </p:spPr>
        <p:txBody>
          <a:bodyPr>
            <a:normAutofit fontScale="77500" lnSpcReduction="20000"/>
          </a:bodyPr>
          <a:lstStyle/>
          <a:p>
            <a:endParaRPr lang="sr-Cyrl-RS" dirty="0"/>
          </a:p>
          <a:p>
            <a:pPr marL="0" indent="0">
              <a:buNone/>
            </a:pPr>
            <a:r>
              <a:rPr lang="sr-Cyrl-RS" dirty="0" err="1"/>
              <a:t>Међупредметне</a:t>
            </a:r>
            <a:r>
              <a:rPr lang="sr-Cyrl-RS" dirty="0"/>
              <a:t> компетенције: </a:t>
            </a:r>
            <a:endParaRPr lang="sr-Latn-RS" dirty="0"/>
          </a:p>
          <a:p>
            <a:r>
              <a:rPr lang="sr-Cyrl-RS" dirty="0"/>
              <a:t>решавање проблема, рад са подацима и информацијама, одговоран однос према здрављу, дигитална и естетска </a:t>
            </a:r>
            <a:r>
              <a:rPr lang="sr-Cyrl-RS" dirty="0" err="1"/>
              <a:t>копетенција</a:t>
            </a:r>
            <a:r>
              <a:rPr lang="sr-Cyrl-RS" dirty="0"/>
              <a:t>, сарадња, предузетништво, комуникација, </a:t>
            </a:r>
            <a:r>
              <a:rPr lang="sr-Cyrl-RS" dirty="0" err="1"/>
              <a:t>целоживотно</a:t>
            </a:r>
            <a:r>
              <a:rPr lang="sr-Cyrl-RS" dirty="0"/>
              <a:t> учење</a:t>
            </a:r>
          </a:p>
          <a:p>
            <a:pPr marL="0" indent="0">
              <a:buNone/>
            </a:pPr>
            <a:r>
              <a:rPr lang="sr-Cyrl-RS" dirty="0"/>
              <a:t>Тема пројекта: </a:t>
            </a:r>
            <a:r>
              <a:rPr lang="sr-Cyrl-RS" u="sng" dirty="0"/>
              <a:t>Физика у кухињи </a:t>
            </a:r>
          </a:p>
          <a:p>
            <a:pPr marL="0" indent="0">
              <a:buNone/>
            </a:pPr>
            <a:r>
              <a:rPr lang="sr-Cyrl-RS" dirty="0"/>
              <a:t>Задаци: </a:t>
            </a:r>
          </a:p>
          <a:p>
            <a:r>
              <a:rPr lang="sr-Cyrl-RS" dirty="0"/>
              <a:t>Одреди средњу густину торте</a:t>
            </a:r>
          </a:p>
          <a:p>
            <a:r>
              <a:rPr lang="sr-Cyrl-RS" dirty="0"/>
              <a:t>Истражи које намирнице треба изабрати  за припрему здраве торте и колача и направи такав</a:t>
            </a:r>
          </a:p>
          <a:p>
            <a:pPr marL="0" indent="0">
              <a:buNone/>
            </a:pPr>
            <a:r>
              <a:rPr lang="sr-Cyrl-RS" dirty="0" err="1"/>
              <a:t>Међупредметна</a:t>
            </a:r>
            <a:r>
              <a:rPr lang="sr-Cyrl-RS" dirty="0"/>
              <a:t> корелација:</a:t>
            </a:r>
          </a:p>
          <a:p>
            <a:r>
              <a:rPr lang="sr-Cyrl-RS" dirty="0"/>
              <a:t>Математика, информатика, биологија, физичко и здравствено васпитање, српски језик, историја, географија, музичко</a:t>
            </a:r>
          </a:p>
          <a:p>
            <a:pPr marL="0" indent="0">
              <a:buNone/>
            </a:pPr>
            <a:endParaRPr lang="sr-Cyrl-RS" dirty="0"/>
          </a:p>
          <a:p>
            <a:pPr>
              <a:buFont typeface="Wingdings" panose="05000000000000000000" pitchFamily="2" charset="2"/>
              <a:buChar char="Ø"/>
            </a:pPr>
            <a:endParaRPr lang="sr-Cyrl-RS" dirty="0"/>
          </a:p>
          <a:p>
            <a:endParaRPr lang="sr-Cyrl-RS" dirty="0"/>
          </a:p>
          <a:p>
            <a:endParaRPr lang="en-US" dirty="0"/>
          </a:p>
        </p:txBody>
      </p:sp>
    </p:spTree>
    <p:extLst>
      <p:ext uri="{BB962C8B-B14F-4D97-AF65-F5344CB8AC3E}">
        <p14:creationId xmlns:p14="http://schemas.microsoft.com/office/powerpoint/2010/main" val="3010594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Content Placeholder 6">
            <a:extLst>
              <a:ext uri="{FF2B5EF4-FFF2-40B4-BE49-F238E27FC236}">
                <a16:creationId xmlns:a16="http://schemas.microsoft.com/office/drawing/2014/main" id="{16FCA9C8-9B12-4DEC-885B-BADB3A3BE2ED}"/>
              </a:ext>
            </a:extLst>
          </p:cNvPr>
          <p:cNvPicPr>
            <a:picLocks/>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0219" b="16964"/>
          <a:stretch/>
        </p:blipFill>
        <p:spPr>
          <a:xfrm>
            <a:off x="93236" y="88777"/>
            <a:ext cx="11734780" cy="6408728"/>
          </a:xfrm>
          <a:prstGeom prst="rect">
            <a:avLst/>
          </a:prstGeom>
          <a:ln>
            <a:noFill/>
          </a:ln>
        </p:spPr>
      </p:pic>
      <p:sp>
        <p:nvSpPr>
          <p:cNvPr id="2" name="Title 1">
            <a:extLst>
              <a:ext uri="{FF2B5EF4-FFF2-40B4-BE49-F238E27FC236}">
                <a16:creationId xmlns:a16="http://schemas.microsoft.com/office/drawing/2014/main" id="{142F6A13-30AD-447F-B318-D644AAD2D231}"/>
              </a:ext>
            </a:extLst>
          </p:cNvPr>
          <p:cNvSpPr>
            <a:spLocks noGrp="1"/>
          </p:cNvSpPr>
          <p:nvPr>
            <p:ph type="title"/>
          </p:nvPr>
        </p:nvSpPr>
        <p:spPr>
          <a:xfrm>
            <a:off x="2088074" y="5085389"/>
            <a:ext cx="7306323" cy="575599"/>
          </a:xfrm>
        </p:spPr>
        <p:txBody>
          <a:bodyPr>
            <a:normAutofit fontScale="90000"/>
          </a:bodyPr>
          <a:lstStyle/>
          <a:p>
            <a:br>
              <a:rPr lang="sr-Latn-RS" dirty="0">
                <a:solidFill>
                  <a:schemeClr val="accent2">
                    <a:lumMod val="50000"/>
                  </a:schemeClr>
                </a:solidFill>
              </a:rPr>
            </a:br>
            <a:endParaRPr lang="sr-Latn-RS" dirty="0">
              <a:solidFill>
                <a:schemeClr val="accent2">
                  <a:lumMod val="50000"/>
                </a:schemeClr>
              </a:solidFill>
            </a:endParaRPr>
          </a:p>
        </p:txBody>
      </p:sp>
      <p:graphicFrame>
        <p:nvGraphicFramePr>
          <p:cNvPr id="5" name="Content Placeholder 2">
            <a:extLst>
              <a:ext uri="{FF2B5EF4-FFF2-40B4-BE49-F238E27FC236}">
                <a16:creationId xmlns:a16="http://schemas.microsoft.com/office/drawing/2014/main" id="{D209A2E7-4E75-48C3-B912-5CF261848E5B}"/>
              </a:ext>
            </a:extLst>
          </p:cNvPr>
          <p:cNvGraphicFramePr>
            <a:graphicFrameLocks noGrp="1"/>
          </p:cNvGraphicFramePr>
          <p:nvPr>
            <p:ph sz="quarter" idx="13"/>
            <p:extLst>
              <p:ext uri="{D42A27DB-BD31-4B8C-83A1-F6EECF244321}">
                <p14:modId xmlns:p14="http://schemas.microsoft.com/office/powerpoint/2010/main" val="3748102849"/>
              </p:ext>
            </p:extLst>
          </p:nvPr>
        </p:nvGraphicFramePr>
        <p:xfrm>
          <a:off x="363984" y="2214424"/>
          <a:ext cx="6397156" cy="34465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Rectangle 3">
            <a:extLst>
              <a:ext uri="{FF2B5EF4-FFF2-40B4-BE49-F238E27FC236}">
                <a16:creationId xmlns:a16="http://schemas.microsoft.com/office/drawing/2014/main" id="{0EB59091-7DE4-47D3-BA78-72A9E8C8161E}"/>
              </a:ext>
            </a:extLst>
          </p:cNvPr>
          <p:cNvSpPr/>
          <p:nvPr/>
        </p:nvSpPr>
        <p:spPr>
          <a:xfrm>
            <a:off x="93236" y="173240"/>
            <a:ext cx="6096000" cy="1477328"/>
          </a:xfrm>
          <a:prstGeom prst="rect">
            <a:avLst/>
          </a:prstGeom>
        </p:spPr>
        <p:txBody>
          <a:bodyPr>
            <a:spAutoFit/>
          </a:bodyPr>
          <a:lstStyle/>
          <a:p>
            <a:r>
              <a:rPr lang="sr-Cyrl-RS" b="1" u="sng" dirty="0">
                <a:solidFill>
                  <a:schemeClr val="accent2">
                    <a:lumMod val="50000"/>
                  </a:schemeClr>
                </a:solidFill>
                <a:effectLst>
                  <a:outerShdw blurRad="38100" dist="38100" dir="2700000" algn="tl">
                    <a:srgbClr val="000000">
                      <a:alpha val="43137"/>
                    </a:srgbClr>
                  </a:outerShdw>
                </a:effectLst>
                <a:latin typeface="Comic Sans MS" panose="030F0702030302020204" pitchFamily="66" charset="0"/>
              </a:rPr>
              <a:t>ЦИЉ ПРОЈЕКТА:</a:t>
            </a:r>
            <a:br>
              <a:rPr lang="sr-Cyrl-RS" b="1" u="sng" dirty="0">
                <a:solidFill>
                  <a:schemeClr val="accent2">
                    <a:lumMod val="50000"/>
                  </a:schemeClr>
                </a:solidFill>
                <a:effectLst>
                  <a:outerShdw blurRad="38100" dist="38100" dir="2700000" algn="tl">
                    <a:srgbClr val="000000">
                      <a:alpha val="43137"/>
                    </a:srgbClr>
                  </a:outerShdw>
                </a:effectLst>
                <a:latin typeface="Comic Sans MS" panose="030F0702030302020204" pitchFamily="66" charset="0"/>
              </a:rPr>
            </a:br>
            <a:r>
              <a:rPr lang="sr-Cyrl-RS" b="1" u="sng" dirty="0">
                <a:solidFill>
                  <a:schemeClr val="accent2">
                    <a:lumMod val="50000"/>
                  </a:schemeClr>
                </a:solidFill>
                <a:effectLst>
                  <a:outerShdw blurRad="38100" dist="38100" dir="2700000" algn="tl">
                    <a:srgbClr val="000000">
                      <a:alpha val="43137"/>
                    </a:srgbClr>
                  </a:outerShdw>
                </a:effectLst>
                <a:latin typeface="Comic Sans MS" panose="030F0702030302020204" pitchFamily="66" charset="0"/>
              </a:rPr>
              <a:t> </a:t>
            </a:r>
          </a:p>
          <a:p>
            <a:r>
              <a:rPr lang="sr-Cyrl-RS" b="1" dirty="0">
                <a:solidFill>
                  <a:schemeClr val="accent2">
                    <a:lumMod val="50000"/>
                  </a:schemeClr>
                </a:solidFill>
                <a:effectLst>
                  <a:outerShdw blurRad="38100" dist="38100" dir="2700000" algn="tl">
                    <a:srgbClr val="000000">
                      <a:alpha val="43137"/>
                    </a:srgbClr>
                  </a:outerShdw>
                </a:effectLst>
                <a:latin typeface="Comic Sans MS" panose="030F0702030302020204" pitchFamily="66" charset="0"/>
              </a:rPr>
              <a:t>ПОВЕЗИВАЊЕ ЗНАЊА ИЗ ОБЛАСТИ </a:t>
            </a:r>
          </a:p>
          <a:p>
            <a:r>
              <a:rPr lang="sr-Cyrl-RS" b="1" dirty="0">
                <a:solidFill>
                  <a:schemeClr val="accent2">
                    <a:lumMod val="50000"/>
                  </a:schemeClr>
                </a:solidFill>
                <a:effectLst>
                  <a:outerShdw blurRad="38100" dist="38100" dir="2700000" algn="tl">
                    <a:srgbClr val="000000">
                      <a:alpha val="43137"/>
                    </a:srgbClr>
                  </a:outerShdw>
                </a:effectLst>
                <a:latin typeface="Comic Sans MS" panose="030F0702030302020204" pitchFamily="66" charset="0"/>
              </a:rPr>
              <a:t>МЕРЕЊЕ ФИЗИЧКИХ ВЕЛИЧИНА </a:t>
            </a:r>
          </a:p>
          <a:p>
            <a:r>
              <a:rPr lang="sr-Cyrl-RS" b="1" dirty="0">
                <a:solidFill>
                  <a:schemeClr val="accent2">
                    <a:lumMod val="50000"/>
                  </a:schemeClr>
                </a:solidFill>
                <a:effectLst>
                  <a:outerShdw blurRad="38100" dist="38100" dir="2700000" algn="tl">
                    <a:srgbClr val="000000">
                      <a:alpha val="43137"/>
                    </a:srgbClr>
                  </a:outerShdw>
                </a:effectLst>
                <a:latin typeface="Comic Sans MS" panose="030F0702030302020204" pitchFamily="66" charset="0"/>
              </a:rPr>
              <a:t>И ГУСТИНА ТЕЛА</a:t>
            </a:r>
            <a:endParaRPr lang="sr-Latn-RS" b="1" dirty="0">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477409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7AE019C9-2D51-4FF9-9285-BD861AF40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8FFA21DD-B23C-49B4-BE88-288A69126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537704" y="0"/>
            <a:ext cx="4654296" cy="6858000"/>
          </a:xfrm>
          <a:prstGeom prst="rect">
            <a:avLst/>
          </a:prstGeom>
          <a:gradFill flip="none" rotWithShape="1">
            <a:gsLst>
              <a:gs pos="34000">
                <a:schemeClr val="accent1"/>
              </a:gs>
              <a:gs pos="100000">
                <a:schemeClr val="accent1">
                  <a:lumMod val="7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90BF1CA-1448-43B4-A0AB-B2C8F839AC3D}"/>
              </a:ext>
            </a:extLst>
          </p:cNvPr>
          <p:cNvSpPr>
            <a:spLocks noGrp="1"/>
          </p:cNvSpPr>
          <p:nvPr>
            <p:ph type="title"/>
          </p:nvPr>
        </p:nvSpPr>
        <p:spPr>
          <a:xfrm>
            <a:off x="8113048" y="643467"/>
            <a:ext cx="3103122" cy="5400892"/>
          </a:xfrm>
        </p:spPr>
        <p:txBody>
          <a:bodyPr vert="horz" lIns="91440" tIns="45720" rIns="91440" bIns="45720" rtlCol="0">
            <a:normAutofit fontScale="90000"/>
          </a:bodyPr>
          <a:lstStyle/>
          <a:p>
            <a:br>
              <a:rPr lang="sr-Cyrl-RS" sz="1600" dirty="0">
                <a:solidFill>
                  <a:srgbClr val="FFFFFF"/>
                </a:solidFill>
              </a:rPr>
            </a:br>
            <a:br>
              <a:rPr lang="sr-Cyrl-RS" sz="1600" dirty="0">
                <a:solidFill>
                  <a:srgbClr val="FFFFFF"/>
                </a:solidFill>
              </a:rPr>
            </a:br>
            <a:br>
              <a:rPr lang="sr-Cyrl-RS" sz="1600" dirty="0">
                <a:solidFill>
                  <a:srgbClr val="FFFFFF"/>
                </a:solidFill>
              </a:rPr>
            </a:br>
            <a:br>
              <a:rPr lang="sr-Cyrl-RS" sz="1600" dirty="0">
                <a:solidFill>
                  <a:srgbClr val="FFFFFF"/>
                </a:solidFill>
              </a:rPr>
            </a:br>
            <a:br>
              <a:rPr lang="sr-Cyrl-RS" sz="1600" dirty="0">
                <a:solidFill>
                  <a:srgbClr val="FFFFFF"/>
                </a:solidFill>
              </a:rPr>
            </a:br>
            <a:br>
              <a:rPr lang="sr-Cyrl-RS" sz="1600" dirty="0">
                <a:solidFill>
                  <a:srgbClr val="FFFFFF"/>
                </a:solidFill>
              </a:rPr>
            </a:br>
            <a:br>
              <a:rPr lang="sr-Cyrl-RS" sz="1600" dirty="0">
                <a:solidFill>
                  <a:srgbClr val="FFFFFF"/>
                </a:solidFill>
              </a:rPr>
            </a:br>
            <a:br>
              <a:rPr lang="sr-Cyrl-RS" sz="1600" dirty="0">
                <a:solidFill>
                  <a:srgbClr val="FFFFFF"/>
                </a:solidFill>
              </a:rPr>
            </a:br>
            <a:br>
              <a:rPr lang="sr-Cyrl-RS" sz="1600" dirty="0">
                <a:solidFill>
                  <a:srgbClr val="FFFFFF"/>
                </a:solidFill>
              </a:rPr>
            </a:br>
            <a:br>
              <a:rPr lang="sr-Cyrl-RS" sz="1600" dirty="0">
                <a:solidFill>
                  <a:srgbClr val="FFFFFF"/>
                </a:solidFill>
              </a:rPr>
            </a:br>
            <a:br>
              <a:rPr lang="sr-Cyrl-RS" sz="1600" dirty="0">
                <a:solidFill>
                  <a:srgbClr val="FFFFFF"/>
                </a:solidFill>
              </a:rPr>
            </a:br>
            <a:br>
              <a:rPr lang="sr-Cyrl-RS" sz="1600" dirty="0">
                <a:solidFill>
                  <a:srgbClr val="FFFFFF"/>
                </a:solidFill>
              </a:rPr>
            </a:br>
            <a:br>
              <a:rPr lang="sr-Cyrl-RS" sz="1600" dirty="0">
                <a:solidFill>
                  <a:srgbClr val="FFFFFF"/>
                </a:solidFill>
              </a:rPr>
            </a:br>
            <a:br>
              <a:rPr lang="sr-Cyrl-RS" sz="1600" dirty="0">
                <a:solidFill>
                  <a:srgbClr val="FFFFFF"/>
                </a:solidFill>
              </a:rPr>
            </a:br>
            <a:br>
              <a:rPr lang="sr-Cyrl-RS" sz="1600" dirty="0">
                <a:solidFill>
                  <a:srgbClr val="FFFFFF"/>
                </a:solidFill>
              </a:rPr>
            </a:br>
            <a:br>
              <a:rPr lang="sr-Cyrl-RS" sz="1600" dirty="0">
                <a:solidFill>
                  <a:srgbClr val="FFFFFF"/>
                </a:solidFill>
              </a:rPr>
            </a:br>
            <a:br>
              <a:rPr lang="sr-Cyrl-RS" sz="1600" dirty="0">
                <a:solidFill>
                  <a:srgbClr val="FFFFFF"/>
                </a:solidFill>
              </a:rPr>
            </a:br>
            <a:br>
              <a:rPr lang="sr-Cyrl-RS" sz="1600" dirty="0">
                <a:solidFill>
                  <a:srgbClr val="FFFFFF"/>
                </a:solidFill>
              </a:rPr>
            </a:br>
            <a:br>
              <a:rPr lang="sr-Cyrl-RS" sz="1600" dirty="0">
                <a:solidFill>
                  <a:srgbClr val="FFFFFF"/>
                </a:solidFill>
              </a:rPr>
            </a:br>
            <a:br>
              <a:rPr lang="sr-Cyrl-RS" sz="1600" dirty="0">
                <a:solidFill>
                  <a:srgbClr val="FFFFFF"/>
                </a:solidFill>
              </a:rPr>
            </a:br>
            <a:br>
              <a:rPr lang="sr-Cyrl-RS" sz="1600" dirty="0">
                <a:solidFill>
                  <a:srgbClr val="FFFFFF"/>
                </a:solidFill>
              </a:rPr>
            </a:br>
            <a:br>
              <a:rPr lang="sr-Cyrl-RS" sz="1600" dirty="0">
                <a:solidFill>
                  <a:srgbClr val="FFFFFF"/>
                </a:solidFill>
              </a:rPr>
            </a:br>
            <a:br>
              <a:rPr lang="sr-Cyrl-RS" sz="1600" dirty="0">
                <a:solidFill>
                  <a:srgbClr val="FFFFFF"/>
                </a:solidFill>
              </a:rPr>
            </a:br>
            <a:br>
              <a:rPr lang="sr-Cyrl-RS" sz="1600" dirty="0">
                <a:solidFill>
                  <a:srgbClr val="FFFFFF"/>
                </a:solidFill>
              </a:rPr>
            </a:br>
            <a:br>
              <a:rPr lang="sr-Cyrl-RS" sz="1600" dirty="0">
                <a:solidFill>
                  <a:srgbClr val="FFFFFF"/>
                </a:solidFill>
              </a:rPr>
            </a:br>
            <a:br>
              <a:rPr lang="sr-Cyrl-RS" sz="1600" dirty="0">
                <a:solidFill>
                  <a:srgbClr val="FFFFFF"/>
                </a:solidFill>
              </a:rPr>
            </a:br>
            <a:br>
              <a:rPr lang="sr-Cyrl-RS" sz="1600" dirty="0">
                <a:solidFill>
                  <a:srgbClr val="FFFFFF"/>
                </a:solidFill>
              </a:rPr>
            </a:br>
            <a:br>
              <a:rPr lang="sr-Cyrl-RS" sz="1600" dirty="0">
                <a:solidFill>
                  <a:srgbClr val="FFFFFF"/>
                </a:solidFill>
              </a:rPr>
            </a:br>
            <a:br>
              <a:rPr lang="sr-Cyrl-RS" sz="1600" dirty="0">
                <a:solidFill>
                  <a:srgbClr val="FFFFFF"/>
                </a:solidFill>
              </a:rPr>
            </a:br>
            <a:br>
              <a:rPr lang="sr-Cyrl-RS" sz="1600" dirty="0">
                <a:solidFill>
                  <a:srgbClr val="FFFFFF"/>
                </a:solidFill>
              </a:rPr>
            </a:br>
            <a:br>
              <a:rPr lang="sr-Cyrl-RS" sz="1600" dirty="0">
                <a:solidFill>
                  <a:srgbClr val="FFFFFF"/>
                </a:solidFill>
              </a:rPr>
            </a:br>
            <a:br>
              <a:rPr lang="sr-Cyrl-RS" sz="1600" dirty="0">
                <a:solidFill>
                  <a:srgbClr val="FFFFFF"/>
                </a:solidFill>
              </a:rPr>
            </a:br>
            <a:br>
              <a:rPr lang="sr-Cyrl-RS" sz="1600" dirty="0">
                <a:solidFill>
                  <a:srgbClr val="FFFFFF"/>
                </a:solidFill>
              </a:rPr>
            </a:br>
            <a:endParaRPr lang="en-US" sz="1100" dirty="0">
              <a:solidFill>
                <a:srgbClr val="FFFFFF"/>
              </a:solidFill>
              <a:latin typeface="Comic Sans MS" panose="030F0702030302020204" pitchFamily="66" charset="0"/>
            </a:endParaRPr>
          </a:p>
        </p:txBody>
      </p:sp>
      <p:graphicFrame>
        <p:nvGraphicFramePr>
          <p:cNvPr id="47" name="Table 4">
            <a:extLst>
              <a:ext uri="{FF2B5EF4-FFF2-40B4-BE49-F238E27FC236}">
                <a16:creationId xmlns:a16="http://schemas.microsoft.com/office/drawing/2014/main" id="{316F589D-380C-4CB9-BC9D-F1B8410FB748}"/>
              </a:ext>
            </a:extLst>
          </p:cNvPr>
          <p:cNvGraphicFramePr>
            <a:graphicFrameLocks noGrp="1"/>
          </p:cNvGraphicFramePr>
          <p:nvPr>
            <p:ph sz="quarter" idx="13"/>
            <p:extLst>
              <p:ext uri="{D42A27DB-BD31-4B8C-83A1-F6EECF244321}">
                <p14:modId xmlns:p14="http://schemas.microsoft.com/office/powerpoint/2010/main" val="3789857644"/>
              </p:ext>
            </p:extLst>
          </p:nvPr>
        </p:nvGraphicFramePr>
        <p:xfrm>
          <a:off x="29509" y="-1"/>
          <a:ext cx="7508195" cy="6876878"/>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660714210"/>
                    </a:ext>
                  </a:extLst>
                </a:gridCol>
                <a:gridCol w="5984195">
                  <a:extLst>
                    <a:ext uri="{9D8B030D-6E8A-4147-A177-3AD203B41FA5}">
                      <a16:colId xmlns:a16="http://schemas.microsoft.com/office/drawing/2014/main" val="1582225923"/>
                    </a:ext>
                  </a:extLst>
                </a:gridCol>
              </a:tblGrid>
              <a:tr h="318010">
                <a:tc>
                  <a:txBody>
                    <a:bodyPr/>
                    <a:lstStyle/>
                    <a:p>
                      <a:pPr marL="0" algn="l" defTabSz="914400" rtl="0" eaLnBrk="1" latinLnBrk="0" hangingPunct="1"/>
                      <a:r>
                        <a:rPr lang="sr-Cyrl-RS" sz="1400" b="1" kern="1200" dirty="0">
                          <a:solidFill>
                            <a:schemeClr val="tx1"/>
                          </a:solidFill>
                          <a:latin typeface="Comic Sans MS" panose="030F0702030302020204" pitchFamily="66" charset="0"/>
                          <a:ea typeface="+mn-ea"/>
                          <a:cs typeface="+mn-cs"/>
                        </a:rPr>
                        <a:t>Облик рада</a:t>
                      </a:r>
                      <a:endParaRPr lang="sr-Latn-RS" sz="1400" b="1" kern="1200" dirty="0">
                        <a:solidFill>
                          <a:schemeClr val="tx1"/>
                        </a:solidFill>
                        <a:latin typeface="Comic Sans MS" panose="030F0702030302020204" pitchFamily="66" charset="0"/>
                        <a:ea typeface="+mn-ea"/>
                        <a:cs typeface="+mn-cs"/>
                      </a:endParaRPr>
                    </a:p>
                  </a:txBody>
                  <a:tcPr marL="105696" marR="105696" marT="52848" marB="52848">
                    <a:solidFill>
                      <a:schemeClr val="accent2">
                        <a:lumMod val="40000"/>
                        <a:lumOff val="60000"/>
                      </a:schemeClr>
                    </a:solidFill>
                  </a:tcPr>
                </a:tc>
                <a:tc>
                  <a:txBody>
                    <a:bodyPr/>
                    <a:lstStyle/>
                    <a:p>
                      <a:pPr marL="285750" indent="-285750" algn="l" defTabSz="914400" rtl="0" eaLnBrk="1" latinLnBrk="0" hangingPunct="1">
                        <a:buFont typeface="Arial" panose="020B0604020202020204" pitchFamily="34" charset="0"/>
                        <a:buChar char="•"/>
                      </a:pPr>
                      <a:r>
                        <a:rPr lang="sr-Cyrl-RS" sz="1400" b="1" kern="1200" dirty="0">
                          <a:solidFill>
                            <a:schemeClr val="tx1"/>
                          </a:solidFill>
                          <a:latin typeface="Comic Sans MS" panose="030F0702030302020204" pitchFamily="66" charset="0"/>
                          <a:ea typeface="+mn-ea"/>
                          <a:cs typeface="+mn-cs"/>
                        </a:rPr>
                        <a:t> Групни</a:t>
                      </a:r>
                    </a:p>
                  </a:txBody>
                  <a:tcPr marL="105696" marR="105696" marT="52848" marB="52848">
                    <a:solidFill>
                      <a:schemeClr val="accent2">
                        <a:lumMod val="40000"/>
                        <a:lumOff val="60000"/>
                      </a:schemeClr>
                    </a:solidFill>
                  </a:tcPr>
                </a:tc>
                <a:extLst>
                  <a:ext uri="{0D108BD9-81ED-4DB2-BD59-A6C34878D82A}">
                    <a16:rowId xmlns:a16="http://schemas.microsoft.com/office/drawing/2014/main" val="1183357437"/>
                  </a:ext>
                </a:extLst>
              </a:tr>
              <a:tr h="5421863">
                <a:tc>
                  <a:txBody>
                    <a:bodyPr/>
                    <a:lstStyle/>
                    <a:p>
                      <a:pPr marL="0" algn="l" defTabSz="914400" rtl="0" eaLnBrk="1" latinLnBrk="0" hangingPunct="1"/>
                      <a:r>
                        <a:rPr lang="sr-Cyrl-RS" sz="1500" b="1" kern="1200" dirty="0">
                          <a:solidFill>
                            <a:schemeClr val="tx1"/>
                          </a:solidFill>
                          <a:latin typeface="Comic Sans MS" panose="030F0702030302020204" pitchFamily="66" charset="0"/>
                          <a:ea typeface="+mn-ea"/>
                          <a:cs typeface="+mn-cs"/>
                        </a:rPr>
                        <a:t>Активности</a:t>
                      </a:r>
                      <a:endParaRPr lang="sr-Latn-RS" sz="1500" b="1" kern="1200" dirty="0">
                        <a:solidFill>
                          <a:schemeClr val="tx1"/>
                        </a:solidFill>
                        <a:latin typeface="Comic Sans MS" panose="030F0702030302020204" pitchFamily="66" charset="0"/>
                        <a:ea typeface="+mn-ea"/>
                        <a:cs typeface="+mn-cs"/>
                      </a:endParaRPr>
                    </a:p>
                  </a:txBody>
                  <a:tcPr marL="105696" marR="105696" marT="52848" marB="52848">
                    <a:solidFill>
                      <a:schemeClr val="accent2">
                        <a:lumMod val="60000"/>
                        <a:lumOff val="40000"/>
                      </a:schemeClr>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r-Cyrl-RS" sz="1400" b="1" dirty="0">
                          <a:latin typeface="Comic Sans MS" panose="030F0702030302020204" pitchFamily="66" charset="0"/>
                        </a:rPr>
                        <a:t>Подела у групе, улоге и одговорности</a:t>
                      </a:r>
                      <a:br>
                        <a:rPr lang="sr-Cyrl-RS" sz="1400" b="1" dirty="0">
                          <a:latin typeface="Comic Sans MS" panose="030F0702030302020204" pitchFamily="66" charset="0"/>
                        </a:rPr>
                      </a:br>
                      <a:endParaRPr lang="sr-Cyrl-RS" sz="1400" dirty="0">
                        <a:latin typeface="Comic Sans MS" panose="030F0702030302020204" pitchFamily="66"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r-Cyrl-RS" sz="1400" b="0" dirty="0">
                          <a:solidFill>
                            <a:schemeClr val="tx1"/>
                          </a:solidFill>
                          <a:latin typeface="Comic Sans MS" panose="030F0702030302020204" pitchFamily="66" charset="0"/>
                        </a:rPr>
                        <a:t>Ученици су се самостално поделили у групе и у оквиру њих делили задужења. Наставник је пратио ове активности као и рад на пројектном задатку и укључивао се по потреби. Чланови групе договарали су се око назива својих група. Бирали су имена познатих физичара или појмова из физике</a:t>
                      </a:r>
                      <a:r>
                        <a:rPr lang="sr-Latn-RS" sz="1400" b="0" dirty="0">
                          <a:solidFill>
                            <a:schemeClr val="tx1"/>
                          </a:solidFill>
                          <a:latin typeface="Comic Sans MS" panose="030F0702030302020204" pitchFamily="66" charset="0"/>
                        </a:rPr>
                        <a:t>: </a:t>
                      </a:r>
                      <a:r>
                        <a:rPr lang="sr-Cyrl-RS" sz="1400" b="0" dirty="0" err="1">
                          <a:solidFill>
                            <a:schemeClr val="tx1"/>
                          </a:solidFill>
                          <a:latin typeface="Comic Sans MS" panose="030F0702030302020204" pitchFamily="66" charset="0"/>
                        </a:rPr>
                        <a:t>Њутновци</a:t>
                      </a:r>
                      <a:r>
                        <a:rPr lang="sr-Cyrl-RS" sz="1400" b="0" dirty="0">
                          <a:solidFill>
                            <a:schemeClr val="tx1"/>
                          </a:solidFill>
                          <a:latin typeface="Comic Sans MS" panose="030F0702030302020204" pitchFamily="66" charset="0"/>
                        </a:rPr>
                        <a:t>, </a:t>
                      </a:r>
                      <a:r>
                        <a:rPr lang="sr-Cyrl-RS" sz="1400" b="0" dirty="0" err="1">
                          <a:solidFill>
                            <a:schemeClr val="tx1"/>
                          </a:solidFill>
                          <a:latin typeface="Comic Sans MS" panose="030F0702030302020204" pitchFamily="66" charset="0"/>
                        </a:rPr>
                        <a:t>Физичарке</a:t>
                      </a:r>
                      <a:r>
                        <a:rPr lang="sr-Cyrl-RS" sz="1400" b="0" dirty="0">
                          <a:solidFill>
                            <a:schemeClr val="tx1"/>
                          </a:solidFill>
                          <a:latin typeface="Comic Sans MS" panose="030F0702030302020204" pitchFamily="66" charset="0"/>
                        </a:rPr>
                        <a:t>, Густина, Милева Марић…</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r-Cyrl-RS" sz="1400" dirty="0">
                        <a:latin typeface="Comic Sans MS" panose="030F0702030302020204" pitchFamily="66" charset="0"/>
                      </a:endParaRPr>
                    </a:p>
                    <a:p>
                      <a:pPr marL="342900" indent="-342900">
                        <a:lnSpc>
                          <a:spcPct val="100000"/>
                        </a:lnSpc>
                        <a:buFont typeface="Arial" panose="020B0604020202020204" pitchFamily="34" charset="0"/>
                        <a:buChar char="•"/>
                      </a:pPr>
                      <a:r>
                        <a:rPr lang="sr-Cyrl-RS" sz="1400" b="1" dirty="0">
                          <a:latin typeface="Comic Sans MS" panose="030F0702030302020204" pitchFamily="66" charset="0"/>
                        </a:rPr>
                        <a:t>Пројектни задатак</a:t>
                      </a:r>
                      <a:r>
                        <a:rPr lang="sr-Cyrl-RS" sz="1400" dirty="0">
                          <a:latin typeface="Comic Sans MS" panose="030F0702030302020204" pitchFamily="66" charset="0"/>
                        </a:rPr>
                        <a:t> </a:t>
                      </a:r>
                      <a:br>
                        <a:rPr lang="sr-Cyrl-RS" sz="1400" dirty="0">
                          <a:latin typeface="Comic Sans MS" panose="030F0702030302020204" pitchFamily="66" charset="0"/>
                        </a:rPr>
                      </a:br>
                      <a:endParaRPr lang="sr-Cyrl-RS" sz="1400" dirty="0">
                        <a:latin typeface="Comic Sans MS" panose="030F0702030302020204" pitchFamily="66" charset="0"/>
                      </a:endParaRPr>
                    </a:p>
                    <a:p>
                      <a:pPr algn="just">
                        <a:lnSpc>
                          <a:spcPct val="100000"/>
                        </a:lnSpc>
                      </a:pPr>
                      <a:r>
                        <a:rPr lang="sr-Cyrl-RS" sz="1400" dirty="0">
                          <a:latin typeface="Comic Sans MS" panose="030F0702030302020204" pitchFamily="66" charset="0"/>
                        </a:rPr>
                        <a:t>С обзиром да је пројекат реализован у време изолације, тема је изабрана тако да се задатак могао реализовати у кућним условима (са постојећом кухињском опремом). Тема пројекта је подстакла мотивацију и сарадњу ученик</a:t>
                      </a:r>
                      <a:r>
                        <a:rPr lang="sr-Latn-RS" sz="1400" dirty="0">
                          <a:latin typeface="Comic Sans MS" panose="030F0702030302020204" pitchFamily="66" charset="0"/>
                        </a:rPr>
                        <a:t>a</a:t>
                      </a:r>
                      <a:r>
                        <a:rPr lang="sr-Cyrl-RS" sz="1400" dirty="0">
                          <a:latin typeface="Comic Sans MS" panose="030F0702030302020204" pitchFamily="66" charset="0"/>
                        </a:rPr>
                        <a:t> (на даљину) као и подршку породице. Рад на задатку обезбеђивао је примену и продубљивање знања. </a:t>
                      </a:r>
                      <a:r>
                        <a:rPr lang="sr-Cyrl-RS" sz="1400" kern="1200" dirty="0">
                          <a:solidFill>
                            <a:schemeClr val="dk1"/>
                          </a:solidFill>
                          <a:latin typeface="Comic Sans MS" panose="030F0702030302020204" pitchFamily="66" charset="0"/>
                          <a:ea typeface="+mn-ea"/>
                          <a:cs typeface="+mn-cs"/>
                        </a:rPr>
                        <a:t>Задатак сваке групе био је да истражи које намирнице треба да садржи здрав колач, да одабере рецепт за његово прављење, направи буџет, припреми неопходан материјал, изврши потребна мерења, израчуна густину појединих састојака, средњу густину колача, грешке мерења и представи резултате мерења. Когнитивни изазов у завршној фази израде пројектног задатка претворио се у кулинарски изазов прављења торте, </a:t>
                      </a:r>
                      <a:r>
                        <a:rPr lang="sr-Cyrl-RS" sz="1400" dirty="0">
                          <a:latin typeface="Comic Sans MS" panose="030F0702030302020204" pitchFamily="66" charset="0"/>
                        </a:rPr>
                        <a:t>јер како су ученици написали у свом раду „Нема детета које не воли</a:t>
                      </a:r>
                      <a:r>
                        <a:rPr lang="sr-Latn-RS" sz="1400" dirty="0">
                          <a:latin typeface="Comic Sans MS" panose="030F0702030302020204" pitchFamily="66" charset="0"/>
                        </a:rPr>
                        <a:t> </a:t>
                      </a:r>
                      <a:r>
                        <a:rPr lang="sr-Cyrl-RS" sz="1400" dirty="0">
                          <a:latin typeface="Comic Sans MS" panose="030F0702030302020204" pitchFamily="66" charset="0"/>
                        </a:rPr>
                        <a:t>торте и колаче</a:t>
                      </a:r>
                      <a:r>
                        <a:rPr lang="sr-Cyrl-RS" sz="1400" kern="1200" dirty="0">
                          <a:solidFill>
                            <a:schemeClr val="dk1"/>
                          </a:solidFill>
                          <a:latin typeface="Comic Sans MS" panose="030F0702030302020204" pitchFamily="66" charset="0"/>
                          <a:ea typeface="+mn-ea"/>
                          <a:cs typeface="+mn-cs"/>
                        </a:rPr>
                        <a:t>“. </a:t>
                      </a:r>
                      <a:endParaRPr lang="sr-Latn-RS" sz="1400" kern="1200" dirty="0">
                        <a:solidFill>
                          <a:schemeClr val="dk1"/>
                        </a:solidFill>
                        <a:latin typeface="Comic Sans MS" panose="030F0702030302020204" pitchFamily="66" charset="0"/>
                        <a:ea typeface="+mn-ea"/>
                        <a:cs typeface="+mn-cs"/>
                      </a:endParaRPr>
                    </a:p>
                  </a:txBody>
                  <a:tcPr marL="105696" marR="105696" marT="52848" marB="52848">
                    <a:solidFill>
                      <a:schemeClr val="accent2">
                        <a:lumMod val="60000"/>
                        <a:lumOff val="40000"/>
                      </a:schemeClr>
                    </a:solidFill>
                  </a:tcPr>
                </a:tc>
                <a:extLst>
                  <a:ext uri="{0D108BD9-81ED-4DB2-BD59-A6C34878D82A}">
                    <a16:rowId xmlns:a16="http://schemas.microsoft.com/office/drawing/2014/main" val="4048377798"/>
                  </a:ext>
                </a:extLst>
              </a:tr>
              <a:tr h="1118126">
                <a:tc gridSpan="2">
                  <a:txBody>
                    <a:bodyPr/>
                    <a:lstStyle/>
                    <a:p>
                      <a:pPr algn="just"/>
                      <a:r>
                        <a:rPr lang="sr-Cyrl-RS" sz="1400" dirty="0">
                          <a:latin typeface="Comic Sans MS" panose="030F0702030302020204" pitchFamily="66" charset="0"/>
                        </a:rPr>
                        <a:t>Све групе су имале исти задатак, али у зависности од избора торте, зависио је избор намирница а са њим и даљи кораци и поступци мерења. Свако мерење било је ново решавање проблема и нови изазов. </a:t>
                      </a:r>
                      <a:endParaRPr lang="sr-Latn-RS" sz="1400" dirty="0">
                        <a:latin typeface="Comic Sans MS" panose="030F0702030302020204" pitchFamily="66" charset="0"/>
                      </a:endParaRPr>
                    </a:p>
                  </a:txBody>
                  <a:tcPr marL="105696" marR="105696" marT="52848" marB="52848">
                    <a:solidFill>
                      <a:schemeClr val="accent2">
                        <a:lumMod val="40000"/>
                        <a:lumOff val="60000"/>
                      </a:schemeClr>
                    </a:solidFill>
                  </a:tcPr>
                </a:tc>
                <a:tc hMerge="1">
                  <a:txBody>
                    <a:bodyPr/>
                    <a:lstStyle/>
                    <a:p>
                      <a:endParaRPr lang="sr-Latn-RS" sz="1800" dirty="0">
                        <a:latin typeface="Comic Sans MS" panose="030F0702030302020204" pitchFamily="66" charset="0"/>
                      </a:endParaRPr>
                    </a:p>
                  </a:txBody>
                  <a:tcPr marL="105696" marR="105696" marT="52848" marB="52848">
                    <a:solidFill>
                      <a:schemeClr val="accent2">
                        <a:lumMod val="40000"/>
                        <a:lumOff val="60000"/>
                      </a:schemeClr>
                    </a:solidFill>
                  </a:tcPr>
                </a:tc>
                <a:extLst>
                  <a:ext uri="{0D108BD9-81ED-4DB2-BD59-A6C34878D82A}">
                    <a16:rowId xmlns:a16="http://schemas.microsoft.com/office/drawing/2014/main" val="2431153392"/>
                  </a:ext>
                </a:extLst>
              </a:tr>
            </a:tbl>
          </a:graphicData>
        </a:graphic>
      </p:graphicFrame>
      <p:pic>
        <p:nvPicPr>
          <p:cNvPr id="51" name="Content Placeholder 6">
            <a:extLst>
              <a:ext uri="{FF2B5EF4-FFF2-40B4-BE49-F238E27FC236}">
                <a16:creationId xmlns:a16="http://schemas.microsoft.com/office/drawing/2014/main" id="{687E9CE5-1E25-482D-B301-6C96AF681BD1}"/>
              </a:ext>
            </a:extLst>
          </p:cNvPr>
          <p:cNvPicPr>
            <a:picLocks/>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1194" r="3650"/>
          <a:stretch/>
        </p:blipFill>
        <p:spPr>
          <a:xfrm>
            <a:off x="7698633" y="980601"/>
            <a:ext cx="4332438" cy="5063758"/>
          </a:xfrm>
          <a:prstGeom prst="rect">
            <a:avLst/>
          </a:prstGeom>
          <a:ln w="57150" cmpd="thinThick">
            <a:solidFill>
              <a:schemeClr val="bg1">
                <a:lumMod val="50000"/>
              </a:schemeClr>
            </a:solidFill>
            <a:miter lim="800000"/>
          </a:ln>
        </p:spPr>
      </p:pic>
    </p:spTree>
    <p:extLst>
      <p:ext uri="{BB962C8B-B14F-4D97-AF65-F5344CB8AC3E}">
        <p14:creationId xmlns:p14="http://schemas.microsoft.com/office/powerpoint/2010/main" val="4001959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7AE019C9-2D51-4FF9-9285-BD861AF40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8FFA21DD-B23C-49B4-BE88-288A69126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537704" y="0"/>
            <a:ext cx="4654296" cy="6858000"/>
          </a:xfrm>
          <a:prstGeom prst="rect">
            <a:avLst/>
          </a:prstGeom>
          <a:gradFill flip="none" rotWithShape="1">
            <a:gsLst>
              <a:gs pos="34000">
                <a:schemeClr val="accent1"/>
              </a:gs>
              <a:gs pos="100000">
                <a:schemeClr val="accent1">
                  <a:lumMod val="7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aphicFrame>
        <p:nvGraphicFramePr>
          <p:cNvPr id="47" name="Table 4">
            <a:extLst>
              <a:ext uri="{FF2B5EF4-FFF2-40B4-BE49-F238E27FC236}">
                <a16:creationId xmlns:a16="http://schemas.microsoft.com/office/drawing/2014/main" id="{316F589D-380C-4CB9-BC9D-F1B8410FB748}"/>
              </a:ext>
            </a:extLst>
          </p:cNvPr>
          <p:cNvGraphicFramePr>
            <a:graphicFrameLocks noGrp="1"/>
          </p:cNvGraphicFramePr>
          <p:nvPr>
            <p:ph sz="quarter" idx="13"/>
            <p:extLst>
              <p:ext uri="{D42A27DB-BD31-4B8C-83A1-F6EECF244321}">
                <p14:modId xmlns:p14="http://schemas.microsoft.com/office/powerpoint/2010/main" val="438735071"/>
              </p:ext>
            </p:extLst>
          </p:nvPr>
        </p:nvGraphicFramePr>
        <p:xfrm>
          <a:off x="0" y="1"/>
          <a:ext cx="7520228" cy="6858000"/>
        </p:xfrm>
        <a:graphic>
          <a:graphicData uri="http://schemas.openxmlformats.org/drawingml/2006/table">
            <a:tbl>
              <a:tblPr firstRow="1" bandRow="1">
                <a:tableStyleId>{5C22544A-7EE6-4342-B048-85BDC9FD1C3A}</a:tableStyleId>
              </a:tblPr>
              <a:tblGrid>
                <a:gridCol w="1389192">
                  <a:extLst>
                    <a:ext uri="{9D8B030D-6E8A-4147-A177-3AD203B41FA5}">
                      <a16:colId xmlns:a16="http://schemas.microsoft.com/office/drawing/2014/main" val="660714210"/>
                    </a:ext>
                  </a:extLst>
                </a:gridCol>
                <a:gridCol w="6131036">
                  <a:extLst>
                    <a:ext uri="{9D8B030D-6E8A-4147-A177-3AD203B41FA5}">
                      <a16:colId xmlns:a16="http://schemas.microsoft.com/office/drawing/2014/main" val="1582225923"/>
                    </a:ext>
                  </a:extLst>
                </a:gridCol>
              </a:tblGrid>
              <a:tr h="6858000">
                <a:tc>
                  <a:txBody>
                    <a:bodyPr/>
                    <a:lstStyle/>
                    <a:p>
                      <a:pPr marL="0" algn="l" defTabSz="914400" rtl="0" eaLnBrk="1" latinLnBrk="0" hangingPunct="1"/>
                      <a:r>
                        <a:rPr lang="sr-Cyrl-RS" sz="1500" b="1" kern="1200" dirty="0">
                          <a:solidFill>
                            <a:schemeClr val="tx1"/>
                          </a:solidFill>
                          <a:latin typeface="Comic Sans MS" panose="030F0702030302020204" pitchFamily="66" charset="0"/>
                          <a:ea typeface="+mn-ea"/>
                          <a:cs typeface="+mn-cs"/>
                        </a:rPr>
                        <a:t>Активности</a:t>
                      </a:r>
                      <a:endParaRPr lang="sr-Latn-RS" sz="1500" b="1" kern="1200" dirty="0">
                        <a:solidFill>
                          <a:schemeClr val="tx1"/>
                        </a:solidFill>
                        <a:latin typeface="Comic Sans MS" panose="030F0702030302020204" pitchFamily="66" charset="0"/>
                        <a:ea typeface="+mn-ea"/>
                        <a:cs typeface="+mn-cs"/>
                      </a:endParaRPr>
                    </a:p>
                  </a:txBody>
                  <a:tcPr marL="105696" marR="105696" marT="52848" marB="52848">
                    <a:solidFill>
                      <a:schemeClr val="accent2">
                        <a:lumMod val="60000"/>
                        <a:lumOff val="40000"/>
                      </a:schemeClr>
                    </a:solidFill>
                  </a:tcPr>
                </a:tc>
                <a:tc>
                  <a:txBody>
                    <a:bodyPr/>
                    <a:lstStyle/>
                    <a:p>
                      <a:pPr marL="342900" indent="-342900">
                        <a:buFont typeface="Arial" panose="020B0604020202020204" pitchFamily="34" charset="0"/>
                        <a:buChar char="•"/>
                      </a:pPr>
                      <a:r>
                        <a:rPr lang="sr-Cyrl-RS" sz="1500" b="1" dirty="0">
                          <a:solidFill>
                            <a:schemeClr val="tx1"/>
                          </a:solidFill>
                          <a:latin typeface="Comic Sans MS" panose="030F0702030302020204" pitchFamily="66" charset="0"/>
                        </a:rPr>
                        <a:t>Истраживање, прикупљање података и избор торте</a:t>
                      </a:r>
                    </a:p>
                    <a:p>
                      <a:pPr marL="0" indent="0" algn="just">
                        <a:buFont typeface="Arial" panose="020B0604020202020204" pitchFamily="34" charset="0"/>
                        <a:buNone/>
                      </a:pPr>
                      <a:endParaRPr lang="sr-Cyrl-RS" sz="1500" b="0" dirty="0">
                        <a:solidFill>
                          <a:schemeClr val="tx1"/>
                        </a:solidFill>
                        <a:latin typeface="Comic Sans MS" panose="030F0702030302020204" pitchFamily="66" charset="0"/>
                      </a:endParaRPr>
                    </a:p>
                    <a:p>
                      <a:pPr marL="0" indent="0" algn="just">
                        <a:buFont typeface="Arial" panose="020B0604020202020204" pitchFamily="34" charset="0"/>
                        <a:buNone/>
                      </a:pPr>
                      <a:r>
                        <a:rPr lang="sr-Cyrl-RS" sz="1500" b="0" dirty="0">
                          <a:solidFill>
                            <a:schemeClr val="tx1"/>
                          </a:solidFill>
                          <a:latin typeface="Comic Sans MS" panose="030F0702030302020204" pitchFamily="66" charset="0"/>
                        </a:rPr>
                        <a:t>Решавање пројектног задатка групе су започеле истраживањем како би дошли до података које нутритивне вредности, односно које састојке треба да садржи торта да би задовољила критеријум здравог колача. Проналазили су рецепте за такав колач и бавили се истраживањем нутритивних својстава намирница које улазе у састав такве торте. За неке састојке узимали су </a:t>
                      </a:r>
                      <a:r>
                        <a:rPr lang="sr-Cyrl-RS" sz="1500" b="0" dirty="0" err="1">
                          <a:solidFill>
                            <a:schemeClr val="tx1"/>
                          </a:solidFill>
                          <a:latin typeface="Comic Sans MS" panose="030F0702030302020204" pitchFamily="66" charset="0"/>
                        </a:rPr>
                        <a:t>заменске</a:t>
                      </a:r>
                      <a:r>
                        <a:rPr lang="sr-Cyrl-RS" sz="1500" b="0" dirty="0">
                          <a:solidFill>
                            <a:schemeClr val="tx1"/>
                          </a:solidFill>
                          <a:latin typeface="Comic Sans MS" panose="030F0702030302020204" pitchFamily="66" charset="0"/>
                        </a:rPr>
                        <a:t> намирнице како би торта била што здравија. Маргарин су заменили путером, бели шећер смеђим, желе </a:t>
                      </a:r>
                      <a:r>
                        <a:rPr lang="sr-Cyrl-RS" sz="1500" b="0" dirty="0" err="1">
                          <a:solidFill>
                            <a:schemeClr val="tx1"/>
                          </a:solidFill>
                          <a:latin typeface="Comic Sans MS" panose="030F0702030302020204" pitchFamily="66" charset="0"/>
                        </a:rPr>
                        <a:t>бонбоне</a:t>
                      </a:r>
                      <a:r>
                        <a:rPr lang="sr-Cyrl-RS" sz="1500" b="0" dirty="0">
                          <a:solidFill>
                            <a:schemeClr val="tx1"/>
                          </a:solidFill>
                          <a:latin typeface="Comic Sans MS" panose="030F0702030302020204" pitchFamily="66" charset="0"/>
                        </a:rPr>
                        <a:t> бадемом….</a:t>
                      </a:r>
                    </a:p>
                    <a:p>
                      <a:pPr marL="0" indent="0" algn="just">
                        <a:buFont typeface="Arial" panose="020B0604020202020204" pitchFamily="34" charset="0"/>
                        <a:buNone/>
                      </a:pPr>
                      <a:r>
                        <a:rPr lang="sr-Cyrl-RS" sz="1500" b="0" dirty="0">
                          <a:solidFill>
                            <a:schemeClr val="tx1"/>
                          </a:solidFill>
                          <a:latin typeface="Comic Sans MS" panose="030F0702030302020204" pitchFamily="66" charset="0"/>
                        </a:rPr>
                        <a:t>Осим претраживања интернета и коришћења литературе, мама или бака су особе са којима су најчешће обављали консултативне разговоре. Оне су  углавном и биле у улози експерта као спољног сарадника на изради пројектног задатка.</a:t>
                      </a:r>
                      <a:r>
                        <a:rPr lang="sr-Latn-RS" sz="1500" b="0" dirty="0">
                          <a:solidFill>
                            <a:schemeClr val="tx1"/>
                          </a:solidFill>
                          <a:latin typeface="Comic Sans MS" panose="030F0702030302020204" pitchFamily="66" charset="0"/>
                        </a:rPr>
                        <a:t> </a:t>
                      </a:r>
                      <a:r>
                        <a:rPr lang="sr-Cyrl-RS" sz="1500" b="0" dirty="0">
                          <a:solidFill>
                            <a:schemeClr val="tx1"/>
                          </a:solidFill>
                          <a:latin typeface="Comic Sans MS" panose="030F0702030302020204" pitchFamily="66" charset="0"/>
                        </a:rPr>
                        <a:t>Овој групи експерата придружила се и једна тетка посластичар са својим вишегодишњим искуством чија је подршка у решавању задатка била веома значајна.</a:t>
                      </a:r>
                    </a:p>
                    <a:p>
                      <a:pPr marL="0" indent="0" algn="just">
                        <a:buFont typeface="Arial" panose="020B0604020202020204" pitchFamily="34" charset="0"/>
                        <a:buNone/>
                      </a:pPr>
                      <a:endParaRPr lang="sr-Cyrl-RS" sz="1500" b="1" dirty="0">
                        <a:solidFill>
                          <a:schemeClr val="tx1"/>
                        </a:solidFill>
                        <a:latin typeface="Comic Sans MS" panose="030F0702030302020204" pitchFamily="66" charset="0"/>
                      </a:endParaRPr>
                    </a:p>
                    <a:p>
                      <a:pPr marL="342900" indent="-342900">
                        <a:buFont typeface="Arial" panose="020B0604020202020204" pitchFamily="34" charset="0"/>
                        <a:buChar char="•"/>
                      </a:pPr>
                      <a:r>
                        <a:rPr lang="sr-Cyrl-RS" sz="1500" b="1" kern="1200" dirty="0">
                          <a:solidFill>
                            <a:schemeClr val="tx1"/>
                          </a:solidFill>
                          <a:latin typeface="Comic Sans MS" panose="030F0702030302020204" pitchFamily="66" charset="0"/>
                          <a:ea typeface="+mn-ea"/>
                          <a:cs typeface="+mn-cs"/>
                        </a:rPr>
                        <a:t>Израда буџета и набавка намирница</a:t>
                      </a:r>
                      <a:endParaRPr lang="sr-Latn-RS" sz="1500" b="1" kern="1200" dirty="0">
                        <a:solidFill>
                          <a:schemeClr val="tx1"/>
                        </a:solidFill>
                        <a:latin typeface="Comic Sans MS" panose="030F0702030302020204" pitchFamily="66" charset="0"/>
                        <a:ea typeface="+mn-ea"/>
                        <a:cs typeface="+mn-cs"/>
                      </a:endParaRPr>
                    </a:p>
                    <a:p>
                      <a:pPr marL="0" indent="0">
                        <a:buFont typeface="Arial" panose="020B0604020202020204" pitchFamily="34" charset="0"/>
                        <a:buNone/>
                      </a:pPr>
                      <a:endParaRPr lang="sr-Cyrl-RS" sz="1500" b="0" kern="1200" dirty="0">
                        <a:solidFill>
                          <a:schemeClr val="tx1"/>
                        </a:solidFill>
                        <a:latin typeface="Comic Sans MS" panose="030F0702030302020204" pitchFamily="66"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r-Cyrl-RS" sz="1500" b="0" kern="1200" dirty="0">
                          <a:solidFill>
                            <a:schemeClr val="tx1"/>
                          </a:solidFill>
                          <a:latin typeface="Comic Sans MS" panose="030F0702030302020204" pitchFamily="66" charset="0"/>
                          <a:ea typeface="+mn-ea"/>
                          <a:cs typeface="+mn-cs"/>
                        </a:rPr>
                        <a:t>Ученици су јасно исказали планиране трошкове за све активности</a:t>
                      </a:r>
                      <a:r>
                        <a:rPr lang="sr-Latn-RS" sz="1500" b="0" kern="1200" dirty="0">
                          <a:solidFill>
                            <a:schemeClr val="tx1"/>
                          </a:solidFill>
                          <a:latin typeface="Comic Sans MS" panose="030F0702030302020204" pitchFamily="66" charset="0"/>
                          <a:ea typeface="+mn-ea"/>
                          <a:cs typeface="+mn-cs"/>
                        </a:rPr>
                        <a:t>, </a:t>
                      </a:r>
                      <a:r>
                        <a:rPr lang="sr-Cyrl-RS" sz="1500" b="0" kern="1200" dirty="0">
                          <a:solidFill>
                            <a:schemeClr val="tx1"/>
                          </a:solidFill>
                          <a:latin typeface="Comic Sans MS" panose="030F0702030302020204" pitchFamily="66" charset="0"/>
                          <a:ea typeface="+mn-ea"/>
                          <a:cs typeface="+mn-cs"/>
                        </a:rPr>
                        <a:t>прецизно представили трошкове појединих намирница и израчунали укупне трошкове.  На основу прикупљених података извршили су набавку намирница и имали низ корисних решења, како за исти новац добити више намирница или како формирати цену ако би желели да торту као производ продају уз одговарајућу зараду.</a:t>
                      </a:r>
                    </a:p>
                    <a:p>
                      <a:pPr marL="0" indent="0">
                        <a:buFont typeface="Arial" panose="020B0604020202020204" pitchFamily="34" charset="0"/>
                        <a:buNone/>
                      </a:pPr>
                      <a:endParaRPr lang="sr-Latn-RS" sz="1500" dirty="0">
                        <a:latin typeface="Comic Sans MS" panose="030F0702030302020204" pitchFamily="66" charset="0"/>
                      </a:endParaRPr>
                    </a:p>
                  </a:txBody>
                  <a:tcPr marL="105696" marR="105696" marT="52848" marB="52848">
                    <a:solidFill>
                      <a:schemeClr val="accent2">
                        <a:lumMod val="60000"/>
                        <a:lumOff val="40000"/>
                      </a:schemeClr>
                    </a:solidFill>
                  </a:tcPr>
                </a:tc>
                <a:extLst>
                  <a:ext uri="{0D108BD9-81ED-4DB2-BD59-A6C34878D82A}">
                    <a16:rowId xmlns:a16="http://schemas.microsoft.com/office/drawing/2014/main" val="4048377798"/>
                  </a:ext>
                </a:extLst>
              </a:tr>
            </a:tbl>
          </a:graphicData>
        </a:graphic>
      </p:graphicFrame>
      <p:pic>
        <p:nvPicPr>
          <p:cNvPr id="4" name="Picture 3" descr="A bunch of different types of food&#10;&#10;Description automatically generated">
            <a:extLst>
              <a:ext uri="{FF2B5EF4-FFF2-40B4-BE49-F238E27FC236}">
                <a16:creationId xmlns:a16="http://schemas.microsoft.com/office/drawing/2014/main" id="{56F602E5-130D-4935-BD12-94EC574F2F5F}"/>
              </a:ext>
            </a:extLst>
          </p:cNvPr>
          <p:cNvPicPr>
            <a:picLocks noChangeAspect="1"/>
          </p:cNvPicPr>
          <p:nvPr/>
        </p:nvPicPr>
        <p:blipFill>
          <a:blip r:embed="rId2"/>
          <a:stretch>
            <a:fillRect/>
          </a:stretch>
        </p:blipFill>
        <p:spPr>
          <a:xfrm>
            <a:off x="7520228" y="1156958"/>
            <a:ext cx="4671772" cy="45440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ctangle 1">
            <a:extLst>
              <a:ext uri="{FF2B5EF4-FFF2-40B4-BE49-F238E27FC236}">
                <a16:creationId xmlns:a16="http://schemas.microsoft.com/office/drawing/2014/main" id="{7DC277B2-9009-4B2F-8A4C-2E11792DFBC8}"/>
              </a:ext>
            </a:extLst>
          </p:cNvPr>
          <p:cNvSpPr/>
          <p:nvPr/>
        </p:nvSpPr>
        <p:spPr>
          <a:xfrm>
            <a:off x="8530243" y="6027103"/>
            <a:ext cx="6096000" cy="646331"/>
          </a:xfrm>
          <a:prstGeom prst="rect">
            <a:avLst/>
          </a:prstGeom>
        </p:spPr>
        <p:txBody>
          <a:bodyPr>
            <a:spAutoFit/>
          </a:bodyPr>
          <a:lstStyle/>
          <a:p>
            <a:r>
              <a:rPr lang="sr-Cyrl-RS" dirty="0">
                <a:solidFill>
                  <a:srgbClr val="FFFFFF"/>
                </a:solidFill>
              </a:rPr>
              <a:t>Поступак  израде колача </a:t>
            </a:r>
            <a:br>
              <a:rPr lang="sr-Cyrl-RS" dirty="0">
                <a:solidFill>
                  <a:srgbClr val="FFFFFF"/>
                </a:solidFill>
              </a:rPr>
            </a:br>
            <a:r>
              <a:rPr lang="sr-Cyrl-RS" dirty="0"/>
              <a:t> </a:t>
            </a:r>
            <a:r>
              <a:rPr lang="sr-Cyrl-RS" dirty="0">
                <a:latin typeface="Comic Sans MS" panose="030F0702030302020204" pitchFamily="66" charset="0"/>
              </a:rPr>
              <a:t>-</a:t>
            </a:r>
            <a:r>
              <a:rPr lang="sr-Cyrl-RS" dirty="0"/>
              <a:t> </a:t>
            </a:r>
            <a:r>
              <a:rPr lang="sr-Cyrl-RS" sz="1400" dirty="0">
                <a:latin typeface="Comic Sans MS" panose="030F0702030302020204" pitchFamily="66" charset="0"/>
              </a:rPr>
              <a:t>из ученичке </a:t>
            </a:r>
            <a:r>
              <a:rPr lang="sr-Cyrl-RS" sz="1400" dirty="0" err="1">
                <a:latin typeface="Comic Sans MS" panose="030F0702030302020204" pitchFamily="66" charset="0"/>
              </a:rPr>
              <a:t>презентаци</a:t>
            </a:r>
            <a:r>
              <a:rPr lang="sr-Latn-RS" sz="1400" dirty="0">
                <a:latin typeface="Comic Sans MS" panose="030F0702030302020204" pitchFamily="66" charset="0"/>
              </a:rPr>
              <a:t>j</a:t>
            </a:r>
            <a:r>
              <a:rPr lang="sr-Cyrl-RS" sz="1400" dirty="0">
                <a:latin typeface="Comic Sans MS" panose="030F0702030302020204" pitchFamily="66" charset="0"/>
              </a:rPr>
              <a:t>е -</a:t>
            </a:r>
            <a:endParaRPr lang="sr-Latn-RS" sz="1400" dirty="0"/>
          </a:p>
        </p:txBody>
      </p:sp>
    </p:spTree>
    <p:extLst>
      <p:ext uri="{BB962C8B-B14F-4D97-AF65-F5344CB8AC3E}">
        <p14:creationId xmlns:p14="http://schemas.microsoft.com/office/powerpoint/2010/main" val="2328481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7AE019C9-2D51-4FF9-9285-BD861AF40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8FFA21DD-B23C-49B4-BE88-288A69126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537704" y="0"/>
            <a:ext cx="4654296" cy="6858000"/>
          </a:xfrm>
          <a:prstGeom prst="rect">
            <a:avLst/>
          </a:prstGeom>
          <a:gradFill flip="none" rotWithShape="1">
            <a:gsLst>
              <a:gs pos="34000">
                <a:schemeClr val="accent1"/>
              </a:gs>
              <a:gs pos="100000">
                <a:schemeClr val="accent1">
                  <a:lumMod val="7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aphicFrame>
        <p:nvGraphicFramePr>
          <p:cNvPr id="47" name="Table 4">
            <a:extLst>
              <a:ext uri="{FF2B5EF4-FFF2-40B4-BE49-F238E27FC236}">
                <a16:creationId xmlns:a16="http://schemas.microsoft.com/office/drawing/2014/main" id="{316F589D-380C-4CB9-BC9D-F1B8410FB748}"/>
              </a:ext>
            </a:extLst>
          </p:cNvPr>
          <p:cNvGraphicFramePr>
            <a:graphicFrameLocks noGrp="1"/>
          </p:cNvGraphicFramePr>
          <p:nvPr>
            <p:ph sz="quarter" idx="13"/>
            <p:extLst>
              <p:ext uri="{D42A27DB-BD31-4B8C-83A1-F6EECF244321}">
                <p14:modId xmlns:p14="http://schemas.microsoft.com/office/powerpoint/2010/main" val="3833017099"/>
              </p:ext>
            </p:extLst>
          </p:nvPr>
        </p:nvGraphicFramePr>
        <p:xfrm>
          <a:off x="1" y="1"/>
          <a:ext cx="7488086" cy="6963696"/>
        </p:xfrm>
        <a:graphic>
          <a:graphicData uri="http://schemas.openxmlformats.org/drawingml/2006/table">
            <a:tbl>
              <a:tblPr firstRow="1" bandRow="1">
                <a:tableStyleId>{5C22544A-7EE6-4342-B048-85BDC9FD1C3A}</a:tableStyleId>
              </a:tblPr>
              <a:tblGrid>
                <a:gridCol w="1410088">
                  <a:extLst>
                    <a:ext uri="{9D8B030D-6E8A-4147-A177-3AD203B41FA5}">
                      <a16:colId xmlns:a16="http://schemas.microsoft.com/office/drawing/2014/main" val="660714210"/>
                    </a:ext>
                  </a:extLst>
                </a:gridCol>
                <a:gridCol w="6077998">
                  <a:extLst>
                    <a:ext uri="{9D8B030D-6E8A-4147-A177-3AD203B41FA5}">
                      <a16:colId xmlns:a16="http://schemas.microsoft.com/office/drawing/2014/main" val="1582225923"/>
                    </a:ext>
                  </a:extLst>
                </a:gridCol>
              </a:tblGrid>
              <a:tr h="6832973">
                <a:tc>
                  <a:txBody>
                    <a:bodyPr/>
                    <a:lstStyle/>
                    <a:p>
                      <a:pPr marL="0" algn="l" defTabSz="914400" rtl="0" eaLnBrk="1" latinLnBrk="0" hangingPunct="1"/>
                      <a:r>
                        <a:rPr lang="sr-Cyrl-RS" sz="1500" b="1" kern="1200" dirty="0">
                          <a:solidFill>
                            <a:schemeClr val="tx1"/>
                          </a:solidFill>
                          <a:latin typeface="Comic Sans MS" panose="030F0702030302020204" pitchFamily="66" charset="0"/>
                          <a:ea typeface="+mn-ea"/>
                          <a:cs typeface="+mn-cs"/>
                        </a:rPr>
                        <a:t>Активности</a:t>
                      </a:r>
                    </a:p>
                    <a:p>
                      <a:pPr marL="0" algn="l" defTabSz="914400" rtl="0" eaLnBrk="1" latinLnBrk="0" hangingPunct="1"/>
                      <a:endParaRPr lang="sr-Latn-RS" sz="1500" b="1" kern="1200" dirty="0">
                        <a:solidFill>
                          <a:schemeClr val="tx1"/>
                        </a:solidFill>
                        <a:latin typeface="Comic Sans MS" panose="030F0702030302020204" pitchFamily="66" charset="0"/>
                        <a:ea typeface="+mn-ea"/>
                        <a:cs typeface="+mn-cs"/>
                      </a:endParaRPr>
                    </a:p>
                  </a:txBody>
                  <a:tcPr marL="105696" marR="105696" marT="52848" marB="52848">
                    <a:solidFill>
                      <a:schemeClr val="accent2">
                        <a:lumMod val="60000"/>
                        <a:lumOff val="40000"/>
                      </a:schemeClr>
                    </a:solidFill>
                  </a:tcPr>
                </a:tc>
                <a:tc>
                  <a:txBody>
                    <a:bodyPr/>
                    <a:lstStyle/>
                    <a:p>
                      <a:pPr marL="342900" indent="-342900">
                        <a:buFont typeface="Arial" panose="020B0604020202020204" pitchFamily="34" charset="0"/>
                        <a:buChar char="•"/>
                      </a:pPr>
                      <a:r>
                        <a:rPr lang="sr-Cyrl-RS" sz="1500" b="1" kern="1200" dirty="0">
                          <a:solidFill>
                            <a:schemeClr val="tx1"/>
                          </a:solidFill>
                          <a:latin typeface="Comic Sans MS" panose="030F0702030302020204" pitchFamily="66" charset="0"/>
                          <a:ea typeface="+mn-ea"/>
                          <a:cs typeface="+mn-cs"/>
                        </a:rPr>
                        <a:t>Мерење масе и запремине изабраних намирница</a:t>
                      </a:r>
                    </a:p>
                    <a:p>
                      <a:pPr marL="0" indent="0">
                        <a:buFont typeface="Arial" panose="020B0604020202020204" pitchFamily="34" charset="0"/>
                        <a:buNone/>
                      </a:pPr>
                      <a:endParaRPr lang="sr-Cyrl-RS" sz="1500" b="0" kern="1200" dirty="0">
                        <a:solidFill>
                          <a:schemeClr val="tx1"/>
                        </a:solidFill>
                        <a:latin typeface="Comic Sans MS" panose="030F0702030302020204" pitchFamily="66" charset="0"/>
                        <a:ea typeface="+mn-ea"/>
                        <a:cs typeface="+mn-cs"/>
                      </a:endParaRPr>
                    </a:p>
                    <a:p>
                      <a:pPr marL="0" indent="0" algn="just">
                        <a:buFont typeface="Arial" panose="020B0604020202020204" pitchFamily="34" charset="0"/>
                        <a:buNone/>
                      </a:pPr>
                      <a:r>
                        <a:rPr lang="sr-Cyrl-RS" sz="1500" b="0" kern="1200" dirty="0">
                          <a:solidFill>
                            <a:schemeClr val="tx1"/>
                          </a:solidFill>
                          <a:latin typeface="Comic Sans MS" panose="030F0702030302020204" pitchFamily="66" charset="0"/>
                          <a:ea typeface="+mn-ea"/>
                          <a:cs typeface="+mn-cs"/>
                        </a:rPr>
                        <a:t>У зависности од избора намирница ученици су решавали различите проблеме у реалним ситуацијама. Проналазили начине да измере масу и запремину јајета, бадема, перлице за украшавање торте, путера, сока... и успешно их решавали користећи прибор који се налази у </a:t>
                      </a:r>
                      <a:r>
                        <a:rPr lang="sr-Cyrl-RS" sz="1500" b="0" kern="1200" dirty="0" err="1">
                          <a:solidFill>
                            <a:schemeClr val="tx1"/>
                          </a:solidFill>
                          <a:latin typeface="Comic Sans MS" panose="030F0702030302020204" pitchFamily="66" charset="0"/>
                          <a:ea typeface="+mn-ea"/>
                          <a:cs typeface="+mn-cs"/>
                        </a:rPr>
                        <a:t>кухуњи</a:t>
                      </a:r>
                      <a:r>
                        <a:rPr lang="sr-Cyrl-RS" sz="1500" b="0" kern="1200" dirty="0">
                          <a:solidFill>
                            <a:schemeClr val="tx1"/>
                          </a:solidFill>
                          <a:latin typeface="Comic Sans MS" panose="030F0702030302020204" pitchFamily="66" charset="0"/>
                          <a:ea typeface="+mn-ea"/>
                          <a:cs typeface="+mn-cs"/>
                        </a:rPr>
                        <a:t>.</a:t>
                      </a:r>
                      <a:endParaRPr lang="sr-Cyrl-RS" sz="1500" b="1" kern="1200" dirty="0">
                        <a:solidFill>
                          <a:schemeClr val="tx1"/>
                        </a:solidFill>
                        <a:latin typeface="Comic Sans MS" panose="030F0702030302020204" pitchFamily="66"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r-Cyrl-RS" sz="1500" b="1" kern="1200" dirty="0">
                        <a:solidFill>
                          <a:schemeClr val="tx1"/>
                        </a:solidFill>
                        <a:latin typeface="Comic Sans MS" panose="030F0702030302020204" pitchFamily="66" charset="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r-Cyrl-RS" sz="1500" b="1" kern="1200" dirty="0">
                          <a:solidFill>
                            <a:schemeClr val="tx1"/>
                          </a:solidFill>
                          <a:latin typeface="Comic Sans MS" panose="030F0702030302020204" pitchFamily="66" charset="0"/>
                          <a:ea typeface="+mn-ea"/>
                          <a:cs typeface="+mn-cs"/>
                        </a:rPr>
                        <a:t>Активности на изради торте</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br>
                        <a:rPr lang="sr-Cyrl-RS" sz="1500" b="0" kern="1200" dirty="0">
                          <a:solidFill>
                            <a:schemeClr val="tx1"/>
                          </a:solidFill>
                          <a:latin typeface="Comic Sans MS" panose="030F0702030302020204" pitchFamily="66" charset="0"/>
                          <a:ea typeface="+mn-ea"/>
                          <a:cs typeface="+mn-cs"/>
                        </a:rPr>
                      </a:br>
                      <a:r>
                        <a:rPr lang="sr-Cyrl-RS" sz="1500" b="0" kern="1200" dirty="0">
                          <a:solidFill>
                            <a:schemeClr val="tx1"/>
                          </a:solidFill>
                          <a:latin typeface="Comic Sans MS" panose="030F0702030302020204" pitchFamily="66" charset="0"/>
                          <a:ea typeface="+mn-ea"/>
                          <a:cs typeface="+mn-cs"/>
                        </a:rPr>
                        <a:t>Ученички видео снимак израде торте</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r-Cyrl-RS" sz="1500" b="0" kern="1200" dirty="0">
                          <a:solidFill>
                            <a:srgbClr val="BFAE7F"/>
                          </a:solidFill>
                          <a:latin typeface="Comic Sans MS" panose="030F0702030302020204" pitchFamily="66" charset="0"/>
                          <a:ea typeface="+mn-ea"/>
                          <a:cs typeface="+mn-cs"/>
                          <a:hlinkClick r:id="rId2">
                            <a:extLst>
                              <a:ext uri="{A12FA001-AC4F-418D-AE19-62706E023703}">
                                <ahyp:hlinkClr xmlns:ahyp="http://schemas.microsoft.com/office/drawing/2018/hyperlinkcolor" val="tx"/>
                              </a:ext>
                            </a:extLst>
                          </a:hlinkClick>
                        </a:rPr>
                        <a:t> </a:t>
                      </a:r>
                      <a:r>
                        <a:rPr lang="sr-Latn-RS" sz="1100" b="0" kern="1200" dirty="0">
                          <a:solidFill>
                            <a:srgbClr val="FF9900"/>
                          </a:solidFill>
                          <a:latin typeface="Comic Sans MS" panose="030F0702030302020204" pitchFamily="66" charset="0"/>
                          <a:ea typeface="+mn-ea"/>
                          <a:cs typeface="+mn-cs"/>
                          <a:hlinkClick r:id="rId2">
                            <a:extLst>
                              <a:ext uri="{A12FA001-AC4F-418D-AE19-62706E023703}">
                                <ahyp:hlinkClr xmlns:ahyp="http://schemas.microsoft.com/office/drawing/2018/hyperlinkcolor" val="tx"/>
                              </a:ext>
                            </a:extLst>
                          </a:hlinkClick>
                        </a:rPr>
                        <a:t>https://youtu.be/XGf5h_kAc58</a:t>
                      </a:r>
                      <a:endParaRPr lang="sr-Latn-RS" sz="1100" b="0" kern="1200" dirty="0">
                        <a:solidFill>
                          <a:srgbClr val="FF9900"/>
                        </a:solidFill>
                        <a:latin typeface="Comic Sans MS" panose="030F0702030302020204" pitchFamily="66" charset="0"/>
                        <a:ea typeface="+mn-ea"/>
                        <a:cs typeface="+mn-cs"/>
                      </a:endParaRPr>
                    </a:p>
                    <a:p>
                      <a:pPr marL="0" indent="0" algn="just">
                        <a:buFont typeface="Arial" panose="020B0604020202020204" pitchFamily="34" charset="0"/>
                        <a:buNone/>
                      </a:pPr>
                      <a:endParaRPr lang="sr-Cyrl-RS" sz="1500" b="0" kern="1200" dirty="0">
                        <a:solidFill>
                          <a:schemeClr val="tx1"/>
                        </a:solidFill>
                        <a:latin typeface="Comic Sans MS" panose="030F0702030302020204" pitchFamily="66" charset="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r-Cyrl-RS" sz="1500" b="1" kern="1200" dirty="0">
                          <a:solidFill>
                            <a:schemeClr val="tx1"/>
                          </a:solidFill>
                          <a:latin typeface="Comic Sans MS" panose="030F0702030302020204" pitchFamily="66" charset="0"/>
                          <a:ea typeface="+mn-ea"/>
                          <a:cs typeface="+mn-cs"/>
                        </a:rPr>
                        <a:t>Сређивање и анализа података</a:t>
                      </a:r>
                    </a:p>
                    <a:p>
                      <a:pPr marL="0" indent="0" algn="just">
                        <a:buFont typeface="Arial" panose="020B0604020202020204" pitchFamily="34" charset="0"/>
                        <a:buNone/>
                      </a:pPr>
                      <a:endParaRPr lang="sr-Cyrl-RS" sz="1500" b="0" kern="1200" dirty="0">
                        <a:solidFill>
                          <a:schemeClr val="tx1"/>
                        </a:solidFill>
                        <a:latin typeface="Comic Sans MS" panose="030F0702030302020204" pitchFamily="66" charset="0"/>
                        <a:ea typeface="+mn-ea"/>
                        <a:cs typeface="+mn-cs"/>
                      </a:endParaRPr>
                    </a:p>
                    <a:p>
                      <a:pPr marL="0" indent="0" algn="just">
                        <a:buFont typeface="Arial" panose="020B0604020202020204" pitchFamily="34" charset="0"/>
                        <a:buNone/>
                      </a:pPr>
                      <a:r>
                        <a:rPr lang="sr-Cyrl-RS" sz="1500" b="0" dirty="0">
                          <a:solidFill>
                            <a:schemeClr val="tx1"/>
                          </a:solidFill>
                          <a:latin typeface="Comic Sans MS" panose="030F0702030302020204" pitchFamily="66" charset="0"/>
                        </a:rPr>
                        <a:t>У договору ученици-наставник, радови су представљени презентацијама у онлајн алату </a:t>
                      </a:r>
                      <a:r>
                        <a:rPr lang="sr-Latn-RS" sz="1500" b="0" dirty="0" err="1">
                          <a:solidFill>
                            <a:schemeClr val="tx1"/>
                          </a:solidFill>
                          <a:latin typeface="Comic Sans MS" panose="030F0702030302020204" pitchFamily="66" charset="0"/>
                        </a:rPr>
                        <a:t>Prezi</a:t>
                      </a:r>
                      <a:r>
                        <a:rPr lang="sr-Cyrl-RS" sz="1500" b="0" dirty="0">
                          <a:solidFill>
                            <a:schemeClr val="tx1"/>
                          </a:solidFill>
                          <a:latin typeface="Comic Sans MS" panose="030F0702030302020204" pitchFamily="66" charset="0"/>
                        </a:rPr>
                        <a:t> који омогућава истовремени и заједнички рад свих чланова групе уз праћење</a:t>
                      </a:r>
                      <a:r>
                        <a:rPr lang="sr-Latn-RS" sz="1500" b="0" dirty="0">
                          <a:solidFill>
                            <a:schemeClr val="tx1"/>
                          </a:solidFill>
                          <a:latin typeface="Comic Sans MS" panose="030F0702030302020204" pitchFamily="66" charset="0"/>
                        </a:rPr>
                        <a:t> </a:t>
                      </a:r>
                      <a:r>
                        <a:rPr lang="sr-Cyrl-RS" sz="1500" b="0" dirty="0">
                          <a:solidFill>
                            <a:schemeClr val="tx1"/>
                          </a:solidFill>
                          <a:latin typeface="Comic Sans MS" panose="030F0702030302020204" pitchFamily="66" charset="0"/>
                        </a:rPr>
                        <a:t>и подршку наставника.</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r-Cyrl-RS" sz="1500" b="0" kern="1200" dirty="0">
                          <a:solidFill>
                            <a:schemeClr val="tx1"/>
                          </a:solidFill>
                          <a:latin typeface="Comic Sans MS" panose="030F0702030302020204" pitchFamily="66" charset="0"/>
                          <a:ea typeface="+mn-ea"/>
                          <a:cs typeface="+mn-cs"/>
                        </a:rPr>
                        <a:t>У својим презентацијама ученици су образложили резултате мерења, затим како су направили избор рецепта који су користили за прављење торте, нутритивне вредности свог слаткиша али су нас упознали и са неким занимљивим чињеницама везаним за колач и намирнице које су користили за његову израду као што је историјски осврт на време када су се појавиле прве торте, за кога су направљене, из којих држава потичу, повезивали колаче са композитором чије име носе</a:t>
                      </a:r>
                      <a:r>
                        <a:rPr lang="sr-Latn-RS" sz="1500" b="0" kern="1200" dirty="0">
                          <a:solidFill>
                            <a:schemeClr val="tx1"/>
                          </a:solidFill>
                          <a:latin typeface="Comic Sans MS" panose="030F0702030302020204" pitchFamily="66" charset="0"/>
                          <a:ea typeface="+mn-ea"/>
                          <a:cs typeface="+mn-cs"/>
                        </a:rPr>
                        <a:t>, </a:t>
                      </a:r>
                      <a:r>
                        <a:rPr lang="sr-Cyrl-RS" sz="1500" b="0" kern="1200" dirty="0">
                          <a:solidFill>
                            <a:schemeClr val="tx1"/>
                          </a:solidFill>
                          <a:latin typeface="Comic Sans MS" panose="030F0702030302020204" pitchFamily="66" charset="0"/>
                          <a:ea typeface="+mn-ea"/>
                          <a:cs typeface="+mn-cs"/>
                        </a:rPr>
                        <a:t>музиком коју је компоновао, истражили порекло јогурта, сока од наранџе, маргарина….</a:t>
                      </a:r>
                    </a:p>
                    <a:p>
                      <a:pPr marL="0" indent="0">
                        <a:buFont typeface="Arial" panose="020B0604020202020204" pitchFamily="34" charset="0"/>
                        <a:buNone/>
                      </a:pPr>
                      <a:endParaRPr lang="sr-Cyrl-RS" sz="1500" b="0" kern="1200" dirty="0">
                        <a:solidFill>
                          <a:schemeClr val="tx1"/>
                        </a:solidFill>
                        <a:latin typeface="Comic Sans MS" panose="030F0702030302020204" pitchFamily="66" charset="0"/>
                        <a:ea typeface="+mn-ea"/>
                        <a:cs typeface="+mn-cs"/>
                      </a:endParaRPr>
                    </a:p>
                  </a:txBody>
                  <a:tcPr marL="105696" marR="105696" marT="52848" marB="52848">
                    <a:solidFill>
                      <a:schemeClr val="accent2">
                        <a:lumMod val="60000"/>
                        <a:lumOff val="40000"/>
                      </a:schemeClr>
                    </a:solidFill>
                  </a:tcPr>
                </a:tc>
                <a:extLst>
                  <a:ext uri="{0D108BD9-81ED-4DB2-BD59-A6C34878D82A}">
                    <a16:rowId xmlns:a16="http://schemas.microsoft.com/office/drawing/2014/main" val="4048377798"/>
                  </a:ext>
                </a:extLst>
              </a:tr>
            </a:tbl>
          </a:graphicData>
        </a:graphic>
      </p:graphicFrame>
      <p:pic>
        <p:nvPicPr>
          <p:cNvPr id="15" name="Picture 14" descr="A person preparing food in a kitchen&#10;&#10;Description automatically generated">
            <a:extLst>
              <a:ext uri="{FF2B5EF4-FFF2-40B4-BE49-F238E27FC236}">
                <a16:creationId xmlns:a16="http://schemas.microsoft.com/office/drawing/2014/main" id="{BB3104A9-2CE4-42EA-B704-965FB58F6704}"/>
              </a:ext>
            </a:extLst>
          </p:cNvPr>
          <p:cNvPicPr>
            <a:picLocks noChangeAspect="1"/>
          </p:cNvPicPr>
          <p:nvPr/>
        </p:nvPicPr>
        <p:blipFill>
          <a:blip r:embed="rId3"/>
          <a:stretch>
            <a:fillRect/>
          </a:stretch>
        </p:blipFill>
        <p:spPr>
          <a:xfrm>
            <a:off x="7648106" y="66744"/>
            <a:ext cx="1452165" cy="1960422"/>
          </a:xfrm>
          <a:prstGeom prst="rect">
            <a:avLst/>
          </a:prstGeom>
          <a:ln>
            <a:noFill/>
          </a:ln>
          <a:effectLst>
            <a:outerShdw blurRad="292100" dist="139700" dir="2700000" algn="tl" rotWithShape="0">
              <a:srgbClr val="333333">
                <a:alpha val="65000"/>
              </a:srgbClr>
            </a:outerShdw>
          </a:effectLst>
        </p:spPr>
      </p:pic>
      <p:sp>
        <p:nvSpPr>
          <p:cNvPr id="17" name="Rectangle 16">
            <a:extLst>
              <a:ext uri="{FF2B5EF4-FFF2-40B4-BE49-F238E27FC236}">
                <a16:creationId xmlns:a16="http://schemas.microsoft.com/office/drawing/2014/main" id="{280F7E48-2716-4B75-B28F-3EF99A2A6814}"/>
              </a:ext>
            </a:extLst>
          </p:cNvPr>
          <p:cNvSpPr/>
          <p:nvPr/>
        </p:nvSpPr>
        <p:spPr>
          <a:xfrm>
            <a:off x="7758545" y="6186643"/>
            <a:ext cx="4433455" cy="646331"/>
          </a:xfrm>
          <a:prstGeom prst="rect">
            <a:avLst/>
          </a:prstGeom>
        </p:spPr>
        <p:txBody>
          <a:bodyPr wrap="square">
            <a:spAutoFit/>
          </a:bodyPr>
          <a:lstStyle/>
          <a:p>
            <a:r>
              <a:rPr lang="sr-Cyrl-RS" dirty="0">
                <a:solidFill>
                  <a:srgbClr val="FFFFFF"/>
                </a:solidFill>
              </a:rPr>
              <a:t>Мерење  масе и запремине намирница</a:t>
            </a:r>
            <a:br>
              <a:rPr lang="sr-Cyrl-RS" dirty="0">
                <a:solidFill>
                  <a:srgbClr val="FFFFFF"/>
                </a:solidFill>
              </a:rPr>
            </a:br>
            <a:r>
              <a:rPr lang="sr-Cyrl-RS" dirty="0"/>
              <a:t>                   </a:t>
            </a:r>
            <a:r>
              <a:rPr lang="sr-Cyrl-RS" dirty="0">
                <a:latin typeface="Comic Sans MS" panose="030F0702030302020204" pitchFamily="66" charset="0"/>
              </a:rPr>
              <a:t>-</a:t>
            </a:r>
            <a:r>
              <a:rPr lang="sr-Cyrl-RS" dirty="0"/>
              <a:t> </a:t>
            </a:r>
            <a:r>
              <a:rPr lang="sr-Cyrl-RS" sz="1400" dirty="0">
                <a:latin typeface="Comic Sans MS" panose="030F0702030302020204" pitchFamily="66" charset="0"/>
              </a:rPr>
              <a:t>из ученичке </a:t>
            </a:r>
            <a:r>
              <a:rPr lang="sr-Cyrl-RS" sz="1400" dirty="0" err="1">
                <a:latin typeface="Comic Sans MS" panose="030F0702030302020204" pitchFamily="66" charset="0"/>
              </a:rPr>
              <a:t>презентаци</a:t>
            </a:r>
            <a:r>
              <a:rPr lang="sr-Latn-RS" sz="1400" dirty="0">
                <a:latin typeface="Comic Sans MS" panose="030F0702030302020204" pitchFamily="66" charset="0"/>
              </a:rPr>
              <a:t>j</a:t>
            </a:r>
            <a:r>
              <a:rPr lang="sr-Cyrl-RS" sz="1400" dirty="0">
                <a:latin typeface="Comic Sans MS" panose="030F0702030302020204" pitchFamily="66" charset="0"/>
              </a:rPr>
              <a:t>е -</a:t>
            </a:r>
            <a:endParaRPr lang="sr-Latn-RS" sz="1400" dirty="0"/>
          </a:p>
        </p:txBody>
      </p:sp>
      <p:pic>
        <p:nvPicPr>
          <p:cNvPr id="19" name="Picture 18" descr="A close up of food&#10;&#10;Description automatically generated">
            <a:extLst>
              <a:ext uri="{FF2B5EF4-FFF2-40B4-BE49-F238E27FC236}">
                <a16:creationId xmlns:a16="http://schemas.microsoft.com/office/drawing/2014/main" id="{EE1D9837-5D3F-4361-9D60-5B257F5E591F}"/>
              </a:ext>
            </a:extLst>
          </p:cNvPr>
          <p:cNvPicPr>
            <a:picLocks noChangeAspect="1"/>
          </p:cNvPicPr>
          <p:nvPr/>
        </p:nvPicPr>
        <p:blipFill>
          <a:blip r:embed="rId4"/>
          <a:stretch>
            <a:fillRect/>
          </a:stretch>
        </p:blipFill>
        <p:spPr>
          <a:xfrm>
            <a:off x="8786016" y="2079606"/>
            <a:ext cx="2035458" cy="2043858"/>
          </a:xfrm>
          <a:prstGeom prst="rect">
            <a:avLst/>
          </a:prstGeom>
        </p:spPr>
      </p:pic>
      <p:pic>
        <p:nvPicPr>
          <p:cNvPr id="24" name="Picture 23" descr="A picture containing food, different, table, sign&#10;&#10;Description automatically generated">
            <a:extLst>
              <a:ext uri="{FF2B5EF4-FFF2-40B4-BE49-F238E27FC236}">
                <a16:creationId xmlns:a16="http://schemas.microsoft.com/office/drawing/2014/main" id="{D5A13AA8-C1BA-4DDD-BA84-E325837FFCA0}"/>
              </a:ext>
            </a:extLst>
          </p:cNvPr>
          <p:cNvPicPr>
            <a:picLocks noChangeAspect="1"/>
          </p:cNvPicPr>
          <p:nvPr/>
        </p:nvPicPr>
        <p:blipFill>
          <a:blip r:embed="rId5"/>
          <a:stretch>
            <a:fillRect/>
          </a:stretch>
        </p:blipFill>
        <p:spPr>
          <a:xfrm>
            <a:off x="7578817" y="4148490"/>
            <a:ext cx="2055903" cy="2064388"/>
          </a:xfrm>
          <a:prstGeom prst="rect">
            <a:avLst/>
          </a:prstGeom>
        </p:spPr>
      </p:pic>
      <p:pic>
        <p:nvPicPr>
          <p:cNvPr id="27" name="Picture 26" descr="A picture containing photo, different, items, box&#10;&#10;Description automatically generated">
            <a:extLst>
              <a:ext uri="{FF2B5EF4-FFF2-40B4-BE49-F238E27FC236}">
                <a16:creationId xmlns:a16="http://schemas.microsoft.com/office/drawing/2014/main" id="{FFA0AE2D-20C4-4F36-AECC-B5BBFE3B2EE8}"/>
              </a:ext>
            </a:extLst>
          </p:cNvPr>
          <p:cNvPicPr>
            <a:picLocks noChangeAspect="1"/>
          </p:cNvPicPr>
          <p:nvPr/>
        </p:nvPicPr>
        <p:blipFill>
          <a:blip r:embed="rId6"/>
          <a:stretch>
            <a:fillRect/>
          </a:stretch>
        </p:blipFill>
        <p:spPr>
          <a:xfrm>
            <a:off x="9986743" y="32857"/>
            <a:ext cx="2045237" cy="2020529"/>
          </a:xfrm>
          <a:prstGeom prst="rect">
            <a:avLst/>
          </a:prstGeom>
        </p:spPr>
      </p:pic>
    </p:spTree>
    <p:extLst>
      <p:ext uri="{BB962C8B-B14F-4D97-AF65-F5344CB8AC3E}">
        <p14:creationId xmlns:p14="http://schemas.microsoft.com/office/powerpoint/2010/main" val="421523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7AE019C9-2D51-4FF9-9285-BD861AF40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FFA21DD-B23C-49B4-BE88-288A69126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537704" y="0"/>
            <a:ext cx="4654296" cy="6858000"/>
          </a:xfrm>
          <a:prstGeom prst="rect">
            <a:avLst/>
          </a:prstGeom>
          <a:gradFill flip="none" rotWithShape="1">
            <a:gsLst>
              <a:gs pos="34000">
                <a:schemeClr val="accent1"/>
              </a:gs>
              <a:gs pos="100000">
                <a:schemeClr val="accent1">
                  <a:lumMod val="7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aphicFrame>
        <p:nvGraphicFramePr>
          <p:cNvPr id="4" name="Table 4">
            <a:extLst>
              <a:ext uri="{FF2B5EF4-FFF2-40B4-BE49-F238E27FC236}">
                <a16:creationId xmlns:a16="http://schemas.microsoft.com/office/drawing/2014/main" id="{316F589D-380C-4CB9-BC9D-F1B8410FB748}"/>
              </a:ext>
            </a:extLst>
          </p:cNvPr>
          <p:cNvGraphicFramePr>
            <a:graphicFrameLocks noGrp="1"/>
          </p:cNvGraphicFramePr>
          <p:nvPr>
            <p:ph sz="quarter" idx="13"/>
            <p:extLst>
              <p:ext uri="{D42A27DB-BD31-4B8C-83A1-F6EECF244321}">
                <p14:modId xmlns:p14="http://schemas.microsoft.com/office/powerpoint/2010/main" val="3077703769"/>
              </p:ext>
            </p:extLst>
          </p:nvPr>
        </p:nvGraphicFramePr>
        <p:xfrm>
          <a:off x="-66674" y="1"/>
          <a:ext cx="7604377" cy="6876666"/>
        </p:xfrm>
        <a:graphic>
          <a:graphicData uri="http://schemas.openxmlformats.org/drawingml/2006/table">
            <a:tbl>
              <a:tblPr firstRow="1" bandRow="1">
                <a:tableStyleId>{5C22544A-7EE6-4342-B048-85BDC9FD1C3A}</a:tableStyleId>
              </a:tblPr>
              <a:tblGrid>
                <a:gridCol w="1572201">
                  <a:extLst>
                    <a:ext uri="{9D8B030D-6E8A-4147-A177-3AD203B41FA5}">
                      <a16:colId xmlns:a16="http://schemas.microsoft.com/office/drawing/2014/main" val="660714210"/>
                    </a:ext>
                  </a:extLst>
                </a:gridCol>
                <a:gridCol w="6032176">
                  <a:extLst>
                    <a:ext uri="{9D8B030D-6E8A-4147-A177-3AD203B41FA5}">
                      <a16:colId xmlns:a16="http://schemas.microsoft.com/office/drawing/2014/main" val="1582225923"/>
                    </a:ext>
                  </a:extLst>
                </a:gridCol>
              </a:tblGrid>
              <a:tr h="3541191">
                <a:tc>
                  <a:txBody>
                    <a:bodyPr/>
                    <a:lstStyle/>
                    <a:p>
                      <a:pPr marL="0" algn="l" defTabSz="914400" rtl="0" eaLnBrk="1" latinLnBrk="0" hangingPunct="1"/>
                      <a:r>
                        <a:rPr lang="sr-Cyrl-RS" sz="1500" b="1" kern="1200" dirty="0">
                          <a:solidFill>
                            <a:schemeClr val="bg1"/>
                          </a:solidFill>
                          <a:latin typeface="Comic Sans MS" panose="030F0702030302020204" pitchFamily="66" charset="0"/>
                          <a:ea typeface="+mn-ea"/>
                          <a:cs typeface="+mn-cs"/>
                        </a:rPr>
                        <a:t>Праћење и вредновање</a:t>
                      </a:r>
                      <a:endParaRPr lang="sr-Latn-RS" sz="1500" b="1" kern="1200" dirty="0">
                        <a:solidFill>
                          <a:schemeClr val="bg1"/>
                        </a:solidFill>
                        <a:latin typeface="Comic Sans MS" panose="030F0702030302020204" pitchFamily="66" charset="0"/>
                        <a:ea typeface="+mn-ea"/>
                        <a:cs typeface="+mn-cs"/>
                      </a:endParaRPr>
                    </a:p>
                  </a:txBody>
                  <a:tcPr marL="77973" marR="77973" marT="38986" marB="38986"/>
                </a:tc>
                <a:tc>
                  <a:txBody>
                    <a:bodyPr/>
                    <a:lstStyle/>
                    <a:p>
                      <a:pPr marL="0" algn="just" defTabSz="914400" rtl="0" eaLnBrk="1" latinLnBrk="0" hangingPunct="1"/>
                      <a:r>
                        <a:rPr lang="ru-RU" sz="1500" b="1" i="0" kern="1200" dirty="0">
                          <a:solidFill>
                            <a:schemeClr val="lt1"/>
                          </a:solidFill>
                          <a:effectLst/>
                          <a:latin typeface="Comic Sans MS" panose="030F0702030302020204" pitchFamily="66" charset="0"/>
                          <a:ea typeface="+mn-ea"/>
                          <a:cs typeface="+mn-cs"/>
                        </a:rPr>
                        <a:t>Ученици и наставник дефинисали су да ће се током рада пратити и вредновати:</a:t>
                      </a:r>
                    </a:p>
                    <a:p>
                      <a:pPr marL="0" algn="just" defTabSz="914400" rtl="0" eaLnBrk="1" latinLnBrk="0" hangingPunct="1"/>
                      <a:r>
                        <a:rPr lang="ru-RU" sz="1500" b="1" i="0" kern="1200" dirty="0">
                          <a:solidFill>
                            <a:schemeClr val="lt1"/>
                          </a:solidFill>
                          <a:effectLst/>
                          <a:latin typeface="Comic Sans MS" panose="030F0702030302020204" pitchFamily="66" charset="0"/>
                          <a:ea typeface="+mn-ea"/>
                          <a:cs typeface="+mn-cs"/>
                        </a:rPr>
                        <a:t>индивидуални рад чланова тима,</a:t>
                      </a:r>
                      <a:r>
                        <a:rPr lang="sr-Cyrl-RS" sz="1500" b="1" i="0" kern="1200" dirty="0">
                          <a:solidFill>
                            <a:schemeClr val="lt1"/>
                          </a:solidFill>
                          <a:effectLst/>
                          <a:latin typeface="Comic Sans MS" panose="030F0702030302020204" pitchFamily="66" charset="0"/>
                          <a:ea typeface="+mn-ea"/>
                          <a:cs typeface="+mn-cs"/>
                        </a:rPr>
                        <a:t> правилно извршена мерења, правилно израчуната густина намирница и средња густина торте, правилно представљен резултат мерења, </a:t>
                      </a:r>
                      <a:r>
                        <a:rPr lang="ru-RU" sz="1500" b="1" i="0" kern="1200" dirty="0">
                          <a:solidFill>
                            <a:schemeClr val="lt1"/>
                          </a:solidFill>
                          <a:effectLst/>
                          <a:latin typeface="Comic Sans MS" panose="030F0702030302020204" pitchFamily="66" charset="0"/>
                          <a:ea typeface="+mn-ea"/>
                          <a:cs typeface="+mn-cs"/>
                        </a:rPr>
                        <a:t>начин излагања приликом презентовања, квалитет истраживања на пројекту, естетика презентације, сарадња међу члановима тима.</a:t>
                      </a:r>
                    </a:p>
                    <a:p>
                      <a:pPr marL="0" algn="just" defTabSz="914400" rtl="0" eaLnBrk="1" latinLnBrk="0" hangingPunct="1"/>
                      <a:endParaRPr lang="ru-RU" sz="1500" b="1" i="0" kern="1200" dirty="0">
                        <a:solidFill>
                          <a:schemeClr val="lt1"/>
                        </a:solidFill>
                        <a:effectLst/>
                        <a:latin typeface="Comic Sans MS" panose="030F0702030302020204" pitchFamily="66" charset="0"/>
                        <a:ea typeface="+mn-ea"/>
                        <a:cs typeface="+mn-cs"/>
                      </a:endParaRPr>
                    </a:p>
                    <a:p>
                      <a:pPr marL="0" algn="l" defTabSz="914400" rtl="0" eaLnBrk="1" latinLnBrk="0" hangingPunct="1"/>
                      <a:r>
                        <a:rPr lang="ru-RU" sz="1500" b="1" i="0" kern="1200" dirty="0">
                          <a:solidFill>
                            <a:schemeClr val="lt1"/>
                          </a:solidFill>
                          <a:effectLst/>
                          <a:latin typeface="Comic Sans MS" panose="030F0702030302020204" pitchFamily="66" charset="0"/>
                          <a:ea typeface="+mn-ea"/>
                          <a:cs typeface="+mn-cs"/>
                        </a:rPr>
                        <a:t>За праћење и вредновање рада тимова, наставник је користио инструмент који се може погледати на линку:</a:t>
                      </a:r>
                    </a:p>
                    <a:p>
                      <a:pPr marL="0" algn="l" defTabSz="914400" rtl="0" eaLnBrk="1" latinLnBrk="0" hangingPunct="1"/>
                      <a:endParaRPr lang="ru-RU" sz="1500" b="1" i="0" kern="1200" dirty="0">
                        <a:solidFill>
                          <a:schemeClr val="lt1"/>
                        </a:solidFill>
                        <a:effectLst/>
                        <a:latin typeface="Comic Sans MS" panose="030F0702030302020204" pitchFamily="66" charset="0"/>
                        <a:ea typeface="+mn-ea"/>
                        <a:cs typeface="+mn-cs"/>
                      </a:endParaRPr>
                    </a:p>
                    <a:p>
                      <a:pPr marL="0" algn="l" defTabSz="914400" rtl="0" eaLnBrk="1" latinLnBrk="0" hangingPunct="1"/>
                      <a:r>
                        <a:rPr lang="sr-Latn-RS" sz="1200" b="1" i="0" kern="1200" dirty="0">
                          <a:solidFill>
                            <a:schemeClr val="bg1">
                              <a:lumMod val="75000"/>
                            </a:schemeClr>
                          </a:solidFill>
                          <a:effectLst/>
                          <a:latin typeface="Comic Sans MS" panose="030F0702030302020204" pitchFamily="66" charset="0"/>
                          <a:ea typeface="+mn-ea"/>
                          <a:cs typeface="+mn-cs"/>
                        </a:rPr>
                        <a:t>https://www.dropbox.com/s/ewa5f5ti73oomxp/%D0%98%D0%BD%D1%81%D1%82%D1%80%D1%83%D0%BC%D0%B5%D0%BD%D1%82%20%D0%B7%D0%B0%20%D0%B2%D1%80%D0%B5%D0%B4%D0%BD%D0%BE%D0%B2%D0%B0%D1%9A%D0%B5.docx?dl=0</a:t>
                      </a:r>
                      <a:endParaRPr lang="sr-Cyrl-RS" sz="1200" b="1" i="0" kern="1200" dirty="0">
                        <a:solidFill>
                          <a:schemeClr val="bg1">
                            <a:lumMod val="75000"/>
                          </a:schemeClr>
                        </a:solidFill>
                        <a:effectLst/>
                        <a:latin typeface="Comic Sans MS" panose="030F0702030302020204" pitchFamily="66" charset="0"/>
                        <a:ea typeface="+mn-ea"/>
                        <a:cs typeface="+mn-cs"/>
                      </a:endParaRPr>
                    </a:p>
                  </a:txBody>
                  <a:tcPr marL="77973" marR="77973" marT="38986" marB="38986"/>
                </a:tc>
                <a:extLst>
                  <a:ext uri="{0D108BD9-81ED-4DB2-BD59-A6C34878D82A}">
                    <a16:rowId xmlns:a16="http://schemas.microsoft.com/office/drawing/2014/main" val="1183357437"/>
                  </a:ext>
                </a:extLst>
              </a:tr>
              <a:tr h="305580">
                <a:tc>
                  <a:txBody>
                    <a:bodyPr/>
                    <a:lstStyle/>
                    <a:p>
                      <a:pPr marL="0" algn="l" defTabSz="914400" rtl="0" eaLnBrk="1" latinLnBrk="0" hangingPunct="1"/>
                      <a:r>
                        <a:rPr lang="sr-Cyrl-RS" sz="1500" b="1" kern="1200" dirty="0">
                          <a:solidFill>
                            <a:schemeClr val="bg1"/>
                          </a:solidFill>
                          <a:latin typeface="Comic Sans MS" panose="030F0702030302020204" pitchFamily="66" charset="0"/>
                          <a:ea typeface="+mn-ea"/>
                          <a:cs typeface="+mn-cs"/>
                        </a:rPr>
                        <a:t>Продукт</a:t>
                      </a:r>
                      <a:endParaRPr lang="sr-Latn-RS" sz="1500" b="1" kern="1200" dirty="0">
                        <a:solidFill>
                          <a:schemeClr val="bg1"/>
                        </a:solidFill>
                        <a:latin typeface="Comic Sans MS" panose="030F0702030302020204" pitchFamily="66" charset="0"/>
                        <a:ea typeface="+mn-ea"/>
                        <a:cs typeface="+mn-cs"/>
                      </a:endParaRPr>
                    </a:p>
                  </a:txBody>
                  <a:tcPr marL="77973" marR="77973" marT="38986" marB="38986">
                    <a:solidFill>
                      <a:schemeClr val="accent1">
                        <a:lumMod val="75000"/>
                      </a:schemeClr>
                    </a:solidFill>
                  </a:tcPr>
                </a:tc>
                <a:tc>
                  <a:txBody>
                    <a:bodyPr/>
                    <a:lstStyle/>
                    <a:p>
                      <a:r>
                        <a:rPr lang="sr-Cyrl-RS" sz="1500" b="1" dirty="0">
                          <a:solidFill>
                            <a:schemeClr val="bg1"/>
                          </a:solidFill>
                          <a:latin typeface="Comic Sans MS" panose="030F0702030302020204" pitchFamily="66" charset="0"/>
                        </a:rPr>
                        <a:t>Направљена торта, презентација</a:t>
                      </a:r>
                      <a:endParaRPr lang="sr-Latn-RS" sz="1500" b="1" dirty="0">
                        <a:solidFill>
                          <a:schemeClr val="bg1"/>
                        </a:solidFill>
                        <a:latin typeface="Comic Sans MS" panose="030F0702030302020204" pitchFamily="66" charset="0"/>
                      </a:endParaRPr>
                    </a:p>
                  </a:txBody>
                  <a:tcPr marL="77973" marR="77973" marT="38986" marB="38986">
                    <a:solidFill>
                      <a:schemeClr val="accent1">
                        <a:lumMod val="75000"/>
                      </a:schemeClr>
                    </a:solidFill>
                  </a:tcPr>
                </a:tc>
                <a:extLst>
                  <a:ext uri="{0D108BD9-81ED-4DB2-BD59-A6C34878D82A}">
                    <a16:rowId xmlns:a16="http://schemas.microsoft.com/office/drawing/2014/main" val="4048377798"/>
                  </a:ext>
                </a:extLst>
              </a:tr>
              <a:tr h="1900599">
                <a:tc>
                  <a:txBody>
                    <a:bodyPr/>
                    <a:lstStyle/>
                    <a:p>
                      <a:r>
                        <a:rPr lang="sr-Cyrl-RS" sz="1500" b="1" kern="1200" dirty="0">
                          <a:solidFill>
                            <a:schemeClr val="bg1"/>
                          </a:solidFill>
                          <a:latin typeface="Comic Sans MS" panose="030F0702030302020204" pitchFamily="66" charset="0"/>
                          <a:ea typeface="+mn-ea"/>
                          <a:cs typeface="+mn-cs"/>
                        </a:rPr>
                        <a:t>Временска динамика</a:t>
                      </a:r>
                      <a:endParaRPr lang="sr-Latn-RS" sz="1500" b="1" kern="1200" dirty="0">
                        <a:solidFill>
                          <a:schemeClr val="bg1"/>
                        </a:solidFill>
                        <a:latin typeface="Comic Sans MS" panose="030F0702030302020204" pitchFamily="66" charset="0"/>
                        <a:ea typeface="+mn-ea"/>
                        <a:cs typeface="+mn-cs"/>
                      </a:endParaRPr>
                    </a:p>
                  </a:txBody>
                  <a:tcPr marL="77973" marR="77973" marT="38986" marB="38986">
                    <a:solidFill>
                      <a:schemeClr val="accent1">
                        <a:lumMod val="60000"/>
                        <a:lumOff val="40000"/>
                      </a:schemeClr>
                    </a:solidFill>
                  </a:tcPr>
                </a:tc>
                <a:tc>
                  <a:txBody>
                    <a:bodyPr/>
                    <a:lstStyle/>
                    <a:p>
                      <a:pPr algn="just"/>
                      <a:r>
                        <a:rPr lang="sr-Cyrl-RS" sz="1500" b="1" dirty="0">
                          <a:solidFill>
                            <a:schemeClr val="bg1"/>
                          </a:solidFill>
                          <a:latin typeface="Comic Sans MS" panose="030F0702030302020204" pitchFamily="66" charset="0"/>
                        </a:rPr>
                        <a:t>Две недеље.</a:t>
                      </a:r>
                    </a:p>
                    <a:p>
                      <a:pPr algn="just"/>
                      <a:r>
                        <a:rPr lang="sr-Cyrl-RS" sz="1500" b="1" dirty="0">
                          <a:solidFill>
                            <a:schemeClr val="bg1"/>
                          </a:solidFill>
                          <a:latin typeface="Comic Sans MS" panose="030F0702030302020204" pitchFamily="66" charset="0"/>
                        </a:rPr>
                        <a:t>Задатак је постављен у </a:t>
                      </a:r>
                      <a:r>
                        <a:rPr lang="sr-Latn-RS" sz="1500" b="1" dirty="0">
                          <a:solidFill>
                            <a:schemeClr val="bg1"/>
                          </a:solidFill>
                          <a:latin typeface="Comic Sans MS" panose="030F0702030302020204" pitchFamily="66" charset="0"/>
                        </a:rPr>
                        <a:t>Google</a:t>
                      </a:r>
                      <a:r>
                        <a:rPr lang="sr-Cyrl-RS" sz="1500" b="1" dirty="0">
                          <a:solidFill>
                            <a:schemeClr val="bg1"/>
                          </a:solidFill>
                          <a:latin typeface="Comic Sans MS" panose="030F0702030302020204" pitchFamily="66" charset="0"/>
                        </a:rPr>
                        <a:t> учионици 29.04.2020. Рок за израду задатка био је 12.05.2020. а ученици су своје радове представили 14. и 15. маја на </a:t>
                      </a:r>
                      <a:r>
                        <a:rPr lang="sr-Latn-RS" sz="1500" b="1" dirty="0" err="1">
                          <a:solidFill>
                            <a:schemeClr val="bg1"/>
                          </a:solidFill>
                          <a:latin typeface="Comic Sans MS" panose="030F0702030302020204" pitchFamily="66" charset="0"/>
                        </a:rPr>
                        <a:t>Zoom</a:t>
                      </a:r>
                      <a:r>
                        <a:rPr lang="sr-Cyrl-RS" sz="1500" b="1" dirty="0">
                          <a:solidFill>
                            <a:schemeClr val="bg1"/>
                          </a:solidFill>
                          <a:latin typeface="Comic Sans MS" panose="030F0702030302020204" pitchFamily="66" charset="0"/>
                        </a:rPr>
                        <a:t> конференцији. У периоду израде задатка ученици су комуницирали са  наставником у </a:t>
                      </a:r>
                      <a:r>
                        <a:rPr lang="sr-Latn-RS" sz="1500" b="1" dirty="0">
                          <a:solidFill>
                            <a:schemeClr val="bg1"/>
                          </a:solidFill>
                          <a:latin typeface="Comic Sans MS" panose="030F0702030302020204" pitchFamily="66" charset="0"/>
                        </a:rPr>
                        <a:t>Google</a:t>
                      </a:r>
                      <a:r>
                        <a:rPr lang="sr-Cyrl-RS" sz="1500" b="1" dirty="0">
                          <a:solidFill>
                            <a:schemeClr val="bg1"/>
                          </a:solidFill>
                          <a:latin typeface="Comic Sans MS" panose="030F0702030302020204" pitchFamily="66" charset="0"/>
                        </a:rPr>
                        <a:t> учионици</a:t>
                      </a:r>
                      <a:r>
                        <a:rPr lang="sr-Latn-RS" sz="1500" b="1" dirty="0">
                          <a:solidFill>
                            <a:schemeClr val="bg1"/>
                          </a:solidFill>
                          <a:latin typeface="Comic Sans MS" panose="030F0702030302020204" pitchFamily="66" charset="0"/>
                        </a:rPr>
                        <a:t>,</a:t>
                      </a:r>
                      <a:r>
                        <a:rPr lang="sr-Cyrl-RS" sz="1500" b="1" dirty="0">
                          <a:solidFill>
                            <a:schemeClr val="bg1"/>
                          </a:solidFill>
                          <a:latin typeface="Comic Sans MS" panose="030F0702030302020204" pitchFamily="66" charset="0"/>
                        </a:rPr>
                        <a:t> користећи електронску пошту</a:t>
                      </a:r>
                      <a:r>
                        <a:rPr lang="sr-Latn-RS" sz="1500" b="1" dirty="0">
                          <a:solidFill>
                            <a:schemeClr val="bg1"/>
                          </a:solidFill>
                          <a:latin typeface="Comic Sans MS" panose="030F0702030302020204" pitchFamily="66" charset="0"/>
                        </a:rPr>
                        <a:t>,</a:t>
                      </a:r>
                      <a:r>
                        <a:rPr lang="sr-Cyrl-RS" sz="1500" b="1" dirty="0">
                          <a:solidFill>
                            <a:schemeClr val="bg1"/>
                          </a:solidFill>
                          <a:latin typeface="Comic Sans MS" panose="030F0702030302020204" pitchFamily="66" charset="0"/>
                        </a:rPr>
                        <a:t> </a:t>
                      </a:r>
                      <a:r>
                        <a:rPr lang="sr-Latn-RS" sz="1500" b="1" dirty="0" err="1">
                          <a:solidFill>
                            <a:schemeClr val="bg1"/>
                          </a:solidFill>
                          <a:latin typeface="Comic Sans MS" panose="030F0702030302020204" pitchFamily="66" charset="0"/>
                        </a:rPr>
                        <a:t>Prezi</a:t>
                      </a:r>
                      <a:r>
                        <a:rPr lang="sr-Cyrl-RS" sz="1500" b="1" dirty="0">
                          <a:solidFill>
                            <a:schemeClr val="bg1"/>
                          </a:solidFill>
                          <a:latin typeface="Comic Sans MS" panose="030F0702030302020204" pitchFamily="66" charset="0"/>
                        </a:rPr>
                        <a:t> алат и </a:t>
                      </a:r>
                      <a:r>
                        <a:rPr lang="sr-Cyrl-RS" sz="1500" b="1" dirty="0" err="1">
                          <a:solidFill>
                            <a:schemeClr val="bg1"/>
                          </a:solidFill>
                          <a:latin typeface="Comic Sans MS" panose="030F0702030302020204" pitchFamily="66" charset="0"/>
                        </a:rPr>
                        <a:t>вибер</a:t>
                      </a:r>
                      <a:r>
                        <a:rPr lang="sr-Cyrl-RS" sz="1500" b="1" dirty="0">
                          <a:solidFill>
                            <a:schemeClr val="bg1"/>
                          </a:solidFill>
                          <a:latin typeface="Comic Sans MS" panose="030F0702030302020204" pitchFamily="66" charset="0"/>
                        </a:rPr>
                        <a:t>. Међусобну комуникацију</a:t>
                      </a:r>
                      <a:r>
                        <a:rPr lang="sr-Latn-RS" sz="1500" b="1" dirty="0">
                          <a:solidFill>
                            <a:schemeClr val="bg1"/>
                          </a:solidFill>
                          <a:latin typeface="Comic Sans MS" panose="030F0702030302020204" pitchFamily="66" charset="0"/>
                        </a:rPr>
                        <a:t> </a:t>
                      </a:r>
                      <a:r>
                        <a:rPr lang="sr-Cyrl-RS" sz="1500" b="1" dirty="0">
                          <a:solidFill>
                            <a:schemeClr val="bg1"/>
                          </a:solidFill>
                          <a:latin typeface="Comic Sans MS" panose="030F0702030302020204" pitchFamily="66" charset="0"/>
                        </a:rPr>
                        <a:t>ученици су остварили СМС порукама, путем </a:t>
                      </a:r>
                      <a:r>
                        <a:rPr lang="sr-Cyrl-RS" sz="1500" b="1" dirty="0" err="1">
                          <a:solidFill>
                            <a:schemeClr val="bg1"/>
                          </a:solidFill>
                          <a:latin typeface="Comic Sans MS" panose="030F0702030302020204" pitchFamily="66" charset="0"/>
                        </a:rPr>
                        <a:t>вибера</a:t>
                      </a:r>
                      <a:r>
                        <a:rPr lang="sr-Cyrl-RS" sz="1500" b="1" dirty="0">
                          <a:solidFill>
                            <a:schemeClr val="bg1"/>
                          </a:solidFill>
                          <a:latin typeface="Comic Sans MS" panose="030F0702030302020204" pitchFamily="66" charset="0"/>
                        </a:rPr>
                        <a:t>… </a:t>
                      </a:r>
                      <a:endParaRPr lang="sr-Latn-RS" sz="1500" b="1" dirty="0">
                        <a:solidFill>
                          <a:schemeClr val="bg1"/>
                        </a:solidFill>
                        <a:latin typeface="Comic Sans MS" panose="030F0702030302020204" pitchFamily="66" charset="0"/>
                      </a:endParaRPr>
                    </a:p>
                  </a:txBody>
                  <a:tcPr marL="77973" marR="77973" marT="38986" marB="38986">
                    <a:solidFill>
                      <a:schemeClr val="accent1">
                        <a:lumMod val="60000"/>
                        <a:lumOff val="40000"/>
                      </a:schemeClr>
                    </a:solidFill>
                  </a:tcPr>
                </a:tc>
                <a:extLst>
                  <a:ext uri="{0D108BD9-81ED-4DB2-BD59-A6C34878D82A}">
                    <a16:rowId xmlns:a16="http://schemas.microsoft.com/office/drawing/2014/main" val="2431153392"/>
                  </a:ext>
                </a:extLst>
              </a:tr>
              <a:tr h="1110630">
                <a:tc>
                  <a:txBody>
                    <a:bodyPr/>
                    <a:lstStyle/>
                    <a:p>
                      <a:pPr marL="0" algn="l" defTabSz="914400" rtl="0" eaLnBrk="1" latinLnBrk="0" hangingPunct="1"/>
                      <a:r>
                        <a:rPr lang="sr-Cyrl-RS" sz="1500" b="1" kern="1200" dirty="0">
                          <a:solidFill>
                            <a:schemeClr val="bg1"/>
                          </a:solidFill>
                          <a:latin typeface="Comic Sans MS" panose="030F0702030302020204" pitchFamily="66" charset="0"/>
                          <a:ea typeface="+mn-ea"/>
                          <a:cs typeface="+mn-cs"/>
                        </a:rPr>
                        <a:t>Ресурси</a:t>
                      </a:r>
                      <a:endParaRPr lang="sr-Latn-RS" sz="1500" b="1" kern="1200" dirty="0">
                        <a:solidFill>
                          <a:schemeClr val="bg1"/>
                        </a:solidFill>
                        <a:latin typeface="Comic Sans MS" panose="030F0702030302020204" pitchFamily="66" charset="0"/>
                        <a:ea typeface="+mn-ea"/>
                        <a:cs typeface="+mn-cs"/>
                      </a:endParaRPr>
                    </a:p>
                  </a:txBody>
                  <a:tcPr marL="77973" marR="77973" marT="38986" marB="38986">
                    <a:solidFill>
                      <a:schemeClr val="accent1">
                        <a:lumMod val="40000"/>
                        <a:lumOff val="60000"/>
                      </a:schemeClr>
                    </a:solidFill>
                  </a:tcPr>
                </a:tc>
                <a:tc>
                  <a:txBody>
                    <a:bodyPr/>
                    <a:lstStyle/>
                    <a:p>
                      <a:r>
                        <a:rPr lang="sr-Cyrl-RS" sz="1500" b="1" kern="1200" dirty="0">
                          <a:solidFill>
                            <a:schemeClr val="bg1"/>
                          </a:solidFill>
                          <a:latin typeface="Comic Sans MS" panose="030F0702030302020204" pitchFamily="66" charset="0"/>
                          <a:ea typeface="+mn-ea"/>
                          <a:cs typeface="+mn-cs"/>
                        </a:rPr>
                        <a:t>Приступ интернету, рачунар, материјал за прављење торте по избору, кухињска вага, миксер, кухињски прибор, кухињска мензура, библиотека, приватна збирка рецепата за колаче</a:t>
                      </a:r>
                      <a:endParaRPr lang="sr-Latn-RS" sz="1500" b="1" kern="1200" dirty="0">
                        <a:solidFill>
                          <a:schemeClr val="bg1"/>
                        </a:solidFill>
                        <a:latin typeface="Comic Sans MS" panose="030F0702030302020204" pitchFamily="66" charset="0"/>
                        <a:ea typeface="+mn-ea"/>
                        <a:cs typeface="+mn-cs"/>
                      </a:endParaRPr>
                    </a:p>
                  </a:txBody>
                  <a:tcPr marL="77973" marR="77973" marT="38986" marB="38986">
                    <a:solidFill>
                      <a:schemeClr val="accent1">
                        <a:lumMod val="40000"/>
                        <a:lumOff val="60000"/>
                      </a:schemeClr>
                    </a:solidFill>
                  </a:tcPr>
                </a:tc>
                <a:extLst>
                  <a:ext uri="{0D108BD9-81ED-4DB2-BD59-A6C34878D82A}">
                    <a16:rowId xmlns:a16="http://schemas.microsoft.com/office/drawing/2014/main" val="1528423866"/>
                  </a:ext>
                </a:extLst>
              </a:tr>
            </a:tbl>
          </a:graphicData>
        </a:graphic>
      </p:graphicFrame>
      <p:pic>
        <p:nvPicPr>
          <p:cNvPr id="5" name="Picture 4" descr="A piece of cake&#10;&#10;Description automatically generated">
            <a:extLst>
              <a:ext uri="{FF2B5EF4-FFF2-40B4-BE49-F238E27FC236}">
                <a16:creationId xmlns:a16="http://schemas.microsoft.com/office/drawing/2014/main" id="{8E394FE6-7633-420D-A96E-0908A3ED0424}"/>
              </a:ext>
            </a:extLst>
          </p:cNvPr>
          <p:cNvPicPr>
            <a:picLocks noChangeAspect="1"/>
          </p:cNvPicPr>
          <p:nvPr/>
        </p:nvPicPr>
        <p:blipFill>
          <a:blip r:embed="rId2"/>
          <a:stretch>
            <a:fillRect/>
          </a:stretch>
        </p:blipFill>
        <p:spPr>
          <a:xfrm>
            <a:off x="7680582" y="2304535"/>
            <a:ext cx="4265165" cy="2784205"/>
          </a:xfrm>
          <a:prstGeom prst="rect">
            <a:avLst/>
          </a:prstGeom>
          <a:ln>
            <a:no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A5C734CB-36CE-4953-A107-1814BA92CC80}"/>
              </a:ext>
            </a:extLst>
          </p:cNvPr>
          <p:cNvSpPr/>
          <p:nvPr/>
        </p:nvSpPr>
        <p:spPr>
          <a:xfrm>
            <a:off x="8515350" y="4843047"/>
            <a:ext cx="6096000" cy="646331"/>
          </a:xfrm>
          <a:prstGeom prst="rect">
            <a:avLst/>
          </a:prstGeom>
        </p:spPr>
        <p:txBody>
          <a:bodyPr>
            <a:spAutoFit/>
          </a:bodyPr>
          <a:lstStyle/>
          <a:p>
            <a:br>
              <a:rPr lang="sr-Cyrl-RS" dirty="0">
                <a:solidFill>
                  <a:srgbClr val="FFFFFF"/>
                </a:solidFill>
              </a:rPr>
            </a:br>
            <a:r>
              <a:rPr lang="sr-Cyrl-RS" dirty="0"/>
              <a:t> </a:t>
            </a:r>
            <a:r>
              <a:rPr lang="sr-Cyrl-RS" sz="1400" dirty="0">
                <a:latin typeface="Comic Sans MS" panose="030F0702030302020204" pitchFamily="66" charset="0"/>
              </a:rPr>
              <a:t>-из ученичке </a:t>
            </a:r>
            <a:r>
              <a:rPr lang="sr-Cyrl-RS" sz="1400" dirty="0" err="1">
                <a:latin typeface="Comic Sans MS" panose="030F0702030302020204" pitchFamily="66" charset="0"/>
              </a:rPr>
              <a:t>презентаци</a:t>
            </a:r>
            <a:r>
              <a:rPr lang="sr-Latn-RS" sz="1400" dirty="0">
                <a:latin typeface="Comic Sans MS" panose="030F0702030302020204" pitchFamily="66" charset="0"/>
              </a:rPr>
              <a:t>j</a:t>
            </a:r>
            <a:r>
              <a:rPr lang="sr-Cyrl-RS" sz="1400" dirty="0">
                <a:latin typeface="Comic Sans MS" panose="030F0702030302020204" pitchFamily="66" charset="0"/>
              </a:rPr>
              <a:t>е-</a:t>
            </a:r>
            <a:endParaRPr lang="sr-Latn-RS" sz="1400" dirty="0"/>
          </a:p>
        </p:txBody>
      </p:sp>
    </p:spTree>
    <p:extLst>
      <p:ext uri="{BB962C8B-B14F-4D97-AF65-F5344CB8AC3E}">
        <p14:creationId xmlns:p14="http://schemas.microsoft.com/office/powerpoint/2010/main" val="482994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52" name="Picture 51">
            <a:extLst>
              <a:ext uri="{FF2B5EF4-FFF2-40B4-BE49-F238E27FC236}">
                <a16:creationId xmlns:a16="http://schemas.microsoft.com/office/drawing/2014/main" id="{D1315441-A8EA-460A-81D8-41D7FAAE0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54" name="Freeform 11">
            <a:extLst>
              <a:ext uri="{FF2B5EF4-FFF2-40B4-BE49-F238E27FC236}">
                <a16:creationId xmlns:a16="http://schemas.microsoft.com/office/drawing/2014/main" id="{743D5B12-1BF6-474A-BD79-9D4C6E243D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56" name="Freeform 13">
            <a:extLst>
              <a:ext uri="{FF2B5EF4-FFF2-40B4-BE49-F238E27FC236}">
                <a16:creationId xmlns:a16="http://schemas.microsoft.com/office/drawing/2014/main" id="{97C66B4F-072A-4BD7-8F80-F44CEB0A6C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7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58" name="Freeform 25">
            <a:extLst>
              <a:ext uri="{FF2B5EF4-FFF2-40B4-BE49-F238E27FC236}">
                <a16:creationId xmlns:a16="http://schemas.microsoft.com/office/drawing/2014/main" id="{C8B59C54-4F68-43F8-B19C-3DB918211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7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76" name="Freeform 14">
            <a:extLst>
              <a:ext uri="{FF2B5EF4-FFF2-40B4-BE49-F238E27FC236}">
                <a16:creationId xmlns:a16="http://schemas.microsoft.com/office/drawing/2014/main" id="{E369FE83-E554-4534-8CC0-6839EF6182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77" name="5-Point Star 24">
            <a:extLst>
              <a:ext uri="{FF2B5EF4-FFF2-40B4-BE49-F238E27FC236}">
                <a16:creationId xmlns:a16="http://schemas.microsoft.com/office/drawing/2014/main" id="{60B26554-3B75-4A38-BDF0-7D9A691B3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accent1">
              <a:lumMod val="40000"/>
              <a:lumOff val="60000"/>
              <a:alpha val="60000"/>
            </a:schemeClr>
          </a:solidFill>
          <a:ln>
            <a:noFill/>
          </a:ln>
        </p:spPr>
        <p:style>
          <a:lnRef idx="1">
            <a:schemeClr val="accent1"/>
          </a:lnRef>
          <a:fillRef idx="3">
            <a:schemeClr val="accent1"/>
          </a:fillRef>
          <a:effectRef idx="2">
            <a:schemeClr val="accent1"/>
          </a:effectRef>
          <a:fontRef idx="minor">
            <a:schemeClr val="lt1"/>
          </a:fontRef>
        </p:style>
      </p:sp>
      <p:pic>
        <p:nvPicPr>
          <p:cNvPr id="78" name="Picture 63">
            <a:extLst>
              <a:ext uri="{FF2B5EF4-FFF2-40B4-BE49-F238E27FC236}">
                <a16:creationId xmlns:a16="http://schemas.microsoft.com/office/drawing/2014/main" id="{2A4CD658-8FD7-41B8-B049-63EE4648572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79" name="Rectangle 65">
            <a:extLst>
              <a:ext uri="{FF2B5EF4-FFF2-40B4-BE49-F238E27FC236}">
                <a16:creationId xmlns:a16="http://schemas.microsoft.com/office/drawing/2014/main" id="{09C3443C-2B1C-4971-AA8E-D060B6BDC3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0"/>
            <a:ext cx="4632997"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5">
            <a:extLst>
              <a:ext uri="{FF2B5EF4-FFF2-40B4-BE49-F238E27FC236}">
                <a16:creationId xmlns:a16="http://schemas.microsoft.com/office/drawing/2014/main" id="{78385892-64CA-4FCF-86A9-6AC78CB27B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6" y="0"/>
            <a:ext cx="4293205" cy="657664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81" name="Rectangle 69">
            <a:extLst>
              <a:ext uri="{FF2B5EF4-FFF2-40B4-BE49-F238E27FC236}">
                <a16:creationId xmlns:a16="http://schemas.microsoft.com/office/drawing/2014/main" id="{4CB4377E-B4CD-4CCA-B078-329AFCC01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6" y="0"/>
            <a:ext cx="4248871" cy="226225"/>
          </a:xfrm>
          <a:prstGeom prst="rect">
            <a:avLst/>
          </a:prstGeom>
          <a:gradFill flip="none" rotWithShape="1">
            <a:gsLst>
              <a:gs pos="34000">
                <a:schemeClr val="accent1"/>
              </a:gs>
              <a:gs pos="100000">
                <a:schemeClr val="accent1">
                  <a:lumMod val="7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82" name="Rectangle 71">
            <a:extLst>
              <a:ext uri="{FF2B5EF4-FFF2-40B4-BE49-F238E27FC236}">
                <a16:creationId xmlns:a16="http://schemas.microsoft.com/office/drawing/2014/main" id="{D7174360-58A1-486E-AA1A-E53060583A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37" y="5752622"/>
            <a:ext cx="4250216" cy="780581"/>
          </a:xfrm>
          <a:prstGeom prst="rect">
            <a:avLst/>
          </a:prstGeom>
          <a:gradFill flip="none" rotWithShape="1">
            <a:gsLst>
              <a:gs pos="34000">
                <a:schemeClr val="accent1"/>
              </a:gs>
              <a:gs pos="100000">
                <a:schemeClr val="accent1">
                  <a:lumMod val="7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83" name="Rectangle 73">
            <a:extLst>
              <a:ext uri="{FF2B5EF4-FFF2-40B4-BE49-F238E27FC236}">
                <a16:creationId xmlns:a16="http://schemas.microsoft.com/office/drawing/2014/main" id="{50CEAB97-06CD-475C-944F-2E033C566A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1883" y="450792"/>
            <a:ext cx="6636823" cy="5950008"/>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7" name="Table 4">
            <a:extLst>
              <a:ext uri="{FF2B5EF4-FFF2-40B4-BE49-F238E27FC236}">
                <a16:creationId xmlns:a16="http://schemas.microsoft.com/office/drawing/2014/main" id="{316F589D-380C-4CB9-BC9D-F1B8410FB748}"/>
              </a:ext>
            </a:extLst>
          </p:cNvPr>
          <p:cNvGraphicFramePr>
            <a:graphicFrameLocks noGrp="1"/>
          </p:cNvGraphicFramePr>
          <p:nvPr>
            <p:ph sz="quarter" idx="13"/>
            <p:extLst>
              <p:ext uri="{D42A27DB-BD31-4B8C-83A1-F6EECF244321}">
                <p14:modId xmlns:p14="http://schemas.microsoft.com/office/powerpoint/2010/main" val="194830133"/>
              </p:ext>
            </p:extLst>
          </p:nvPr>
        </p:nvGraphicFramePr>
        <p:xfrm>
          <a:off x="4810674" y="133097"/>
          <a:ext cx="7199239" cy="6807500"/>
        </p:xfrm>
        <a:graphic>
          <a:graphicData uri="http://schemas.openxmlformats.org/drawingml/2006/table">
            <a:tbl>
              <a:tblPr firstRow="1" bandRow="1">
                <a:tableStyleId>{5C22544A-7EE6-4342-B048-85BDC9FD1C3A}</a:tableStyleId>
              </a:tblPr>
              <a:tblGrid>
                <a:gridCol w="1257000">
                  <a:extLst>
                    <a:ext uri="{9D8B030D-6E8A-4147-A177-3AD203B41FA5}">
                      <a16:colId xmlns:a16="http://schemas.microsoft.com/office/drawing/2014/main" val="660714210"/>
                    </a:ext>
                  </a:extLst>
                </a:gridCol>
                <a:gridCol w="5942239">
                  <a:extLst>
                    <a:ext uri="{9D8B030D-6E8A-4147-A177-3AD203B41FA5}">
                      <a16:colId xmlns:a16="http://schemas.microsoft.com/office/drawing/2014/main" val="1582225923"/>
                    </a:ext>
                  </a:extLst>
                </a:gridCol>
              </a:tblGrid>
              <a:tr h="2093480">
                <a:tc>
                  <a:txBody>
                    <a:bodyPr/>
                    <a:lstStyle/>
                    <a:p>
                      <a:pPr marL="0" algn="l" defTabSz="914400" rtl="0" eaLnBrk="1" latinLnBrk="0" hangingPunct="1"/>
                      <a:r>
                        <a:rPr lang="sr-Cyrl-RS" sz="1500" b="1" kern="1200" dirty="0">
                          <a:solidFill>
                            <a:schemeClr val="tx1"/>
                          </a:solidFill>
                          <a:latin typeface="Comic Sans MS" panose="030F0702030302020204" pitchFamily="66" charset="0"/>
                          <a:ea typeface="+mn-ea"/>
                          <a:cs typeface="+mn-cs"/>
                        </a:rPr>
                        <a:t>Активности </a:t>
                      </a:r>
                      <a:endParaRPr lang="sr-Latn-RS" sz="1500" b="1" kern="1200" dirty="0">
                        <a:solidFill>
                          <a:schemeClr val="tx1"/>
                        </a:solidFill>
                        <a:latin typeface="Comic Sans MS" panose="030F0702030302020204" pitchFamily="66" charset="0"/>
                        <a:ea typeface="+mn-ea"/>
                        <a:cs typeface="+mn-cs"/>
                      </a:endParaRPr>
                    </a:p>
                  </a:txBody>
                  <a:tcPr marL="81430" marR="81430" marT="40715" marB="40715">
                    <a:solidFill>
                      <a:schemeClr val="accent2">
                        <a:lumMod val="60000"/>
                        <a:lumOff val="40000"/>
                      </a:schemeClr>
                    </a:solidFill>
                  </a:tcPr>
                </a:tc>
                <a:tc>
                  <a:txBody>
                    <a:bodyPr/>
                    <a:lstStyle/>
                    <a:p>
                      <a:pPr marL="342900" indent="-342900">
                        <a:buFont typeface="Arial" panose="020B0604020202020204" pitchFamily="34" charset="0"/>
                        <a:buChar char="•"/>
                      </a:pPr>
                      <a:r>
                        <a:rPr lang="sr-Cyrl-RS" sz="1500" b="1" dirty="0">
                          <a:solidFill>
                            <a:schemeClr val="tx1"/>
                          </a:solidFill>
                          <a:latin typeface="Comic Sans MS" panose="030F0702030302020204" pitchFamily="66" charset="0"/>
                        </a:rPr>
                        <a:t>Неки од ученичких радова налазе се на линковима</a:t>
                      </a:r>
                    </a:p>
                    <a:p>
                      <a:pPr marL="342900" indent="-342900">
                        <a:buFont typeface="Arial" panose="020B0604020202020204" pitchFamily="34" charset="0"/>
                        <a:buChar char="•"/>
                      </a:pPr>
                      <a:endParaRPr lang="sr-Latn-RS" sz="1100" b="0" kern="1200" dirty="0">
                        <a:solidFill>
                          <a:srgbClr val="FF9900"/>
                        </a:solidFill>
                        <a:latin typeface="Comic Sans MS" panose="030F0702030302020204" pitchFamily="66" charset="0"/>
                        <a:ea typeface="+mn-ea"/>
                        <a:cs typeface="+mn-cs"/>
                      </a:endParaRPr>
                    </a:p>
                    <a:p>
                      <a:pPr marL="0" indent="0" algn="ctr">
                        <a:buFont typeface="Arial" panose="020B0604020202020204" pitchFamily="34" charset="0"/>
                        <a:buNone/>
                      </a:pPr>
                      <a:r>
                        <a:rPr lang="sr-Latn-RS" sz="1100" b="0" kern="1200" dirty="0">
                          <a:solidFill>
                            <a:srgbClr val="FF9900"/>
                          </a:solidFill>
                          <a:latin typeface="Comic Sans MS" panose="030F0702030302020204" pitchFamily="66" charset="0"/>
                          <a:ea typeface="+mn-ea"/>
                          <a:cs typeface="+mn-cs"/>
                          <a:hlinkClick r:id="rId3">
                            <a:extLst>
                              <a:ext uri="{A12FA001-AC4F-418D-AE19-62706E023703}">
                                <ahyp:hlinkClr xmlns:ahyp="http://schemas.microsoft.com/office/drawing/2018/hyperlinkcolor" val="tx"/>
                              </a:ext>
                            </a:extLst>
                          </a:hlinkClick>
                        </a:rPr>
                        <a:t>https://prezi.com/view/hdhtgxiG6oTXMWhUP8lN/</a:t>
                      </a:r>
                      <a:endParaRPr lang="sr-Cyrl-RS" sz="1100" b="0" kern="1200" dirty="0">
                        <a:solidFill>
                          <a:srgbClr val="FF9900"/>
                        </a:solidFill>
                        <a:latin typeface="Comic Sans MS" panose="030F0702030302020204" pitchFamily="66" charset="0"/>
                        <a:ea typeface="+mn-ea"/>
                        <a:cs typeface="+mn-cs"/>
                      </a:endParaRPr>
                    </a:p>
                    <a:p>
                      <a:pPr marL="0" indent="0" algn="ctr">
                        <a:buFont typeface="Arial" panose="020B0604020202020204" pitchFamily="34" charset="0"/>
                        <a:buNone/>
                      </a:pPr>
                      <a:r>
                        <a:rPr lang="sr-Latn-RS" sz="1100" b="0" kern="1200" dirty="0">
                          <a:solidFill>
                            <a:srgbClr val="FF9900"/>
                          </a:solidFill>
                          <a:latin typeface="Comic Sans MS" panose="030F0702030302020204" pitchFamily="66" charset="0"/>
                          <a:ea typeface="+mn-ea"/>
                          <a:cs typeface="+mn-cs"/>
                          <a:hlinkClick r:id="rId4">
                            <a:extLst>
                              <a:ext uri="{A12FA001-AC4F-418D-AE19-62706E023703}">
                                <ahyp:hlinkClr xmlns:ahyp="http://schemas.microsoft.com/office/drawing/2018/hyperlinkcolor" val="tx"/>
                              </a:ext>
                            </a:extLst>
                          </a:hlinkClick>
                        </a:rPr>
                        <a:t>https://prezi.com/view/MXolYubguP1TrQ0uMQ6F/</a:t>
                      </a:r>
                      <a:endParaRPr lang="sr-Cyrl-RS" sz="1100" b="0" kern="1200" dirty="0">
                        <a:solidFill>
                          <a:srgbClr val="FF9900"/>
                        </a:solidFill>
                        <a:latin typeface="Comic Sans MS" panose="030F0702030302020204" pitchFamily="66" charset="0"/>
                        <a:ea typeface="+mn-ea"/>
                        <a:cs typeface="+mn-cs"/>
                      </a:endParaRPr>
                    </a:p>
                    <a:p>
                      <a:pPr marL="0" indent="0" algn="ctr">
                        <a:buFont typeface="Arial" panose="020B0604020202020204" pitchFamily="34" charset="0"/>
                        <a:buNone/>
                      </a:pPr>
                      <a:r>
                        <a:rPr lang="sr-Latn-RS" sz="1100" b="0" kern="1200" dirty="0">
                          <a:solidFill>
                            <a:srgbClr val="FF9900"/>
                          </a:solidFill>
                          <a:latin typeface="Comic Sans MS" panose="030F0702030302020204" pitchFamily="66" charset="0"/>
                          <a:ea typeface="+mn-ea"/>
                          <a:cs typeface="+mn-cs"/>
                          <a:hlinkClick r:id="rId5">
                            <a:extLst>
                              <a:ext uri="{A12FA001-AC4F-418D-AE19-62706E023703}">
                                <ahyp:hlinkClr xmlns:ahyp="http://schemas.microsoft.com/office/drawing/2018/hyperlinkcolor" val="tx"/>
                              </a:ext>
                            </a:extLst>
                          </a:hlinkClick>
                        </a:rPr>
                        <a:t>https://prezi.com/view/Ypeve7ygj8aojvOtplJu/</a:t>
                      </a:r>
                      <a:endParaRPr lang="sr-Cyrl-RS" sz="1100" b="0" kern="1200" dirty="0">
                        <a:solidFill>
                          <a:srgbClr val="FF9900"/>
                        </a:solidFill>
                        <a:latin typeface="Comic Sans MS" panose="030F0702030302020204" pitchFamily="66" charset="0"/>
                        <a:ea typeface="+mn-ea"/>
                        <a:cs typeface="+mn-cs"/>
                      </a:endParaRPr>
                    </a:p>
                    <a:p>
                      <a:pPr marL="0" indent="0" algn="ctr">
                        <a:buFont typeface="Arial" panose="020B0604020202020204" pitchFamily="34" charset="0"/>
                        <a:buNone/>
                      </a:pPr>
                      <a:r>
                        <a:rPr lang="sr-Latn-RS" sz="1100" b="0" kern="1200" dirty="0">
                          <a:solidFill>
                            <a:srgbClr val="FF9900"/>
                          </a:solidFill>
                          <a:latin typeface="Comic Sans MS" panose="030F0702030302020204" pitchFamily="66" charset="0"/>
                          <a:ea typeface="+mn-ea"/>
                          <a:cs typeface="+mn-cs"/>
                          <a:hlinkClick r:id="rId6">
                            <a:extLst>
                              <a:ext uri="{A12FA001-AC4F-418D-AE19-62706E023703}">
                                <ahyp:hlinkClr xmlns:ahyp="http://schemas.microsoft.com/office/drawing/2018/hyperlinkcolor" val="tx"/>
                              </a:ext>
                            </a:extLst>
                          </a:hlinkClick>
                        </a:rPr>
                        <a:t>https://prezi.com/view/tUnYfNpVKU9llD56CSHW/</a:t>
                      </a:r>
                      <a:endParaRPr lang="sr-Latn-RS" sz="1100" b="0" kern="1200" dirty="0">
                        <a:solidFill>
                          <a:srgbClr val="FF9900"/>
                        </a:solidFill>
                        <a:latin typeface="Comic Sans MS" panose="030F0702030302020204" pitchFamily="66" charset="0"/>
                        <a:ea typeface="+mn-ea"/>
                        <a:cs typeface="+mn-cs"/>
                      </a:endParaRPr>
                    </a:p>
                    <a:p>
                      <a:pPr marL="0" indent="0" algn="ctr">
                        <a:buFont typeface="Arial" panose="020B0604020202020204" pitchFamily="34" charset="0"/>
                        <a:buNone/>
                      </a:pPr>
                      <a:r>
                        <a:rPr lang="sr-Latn-RS" sz="1100" b="0" kern="1200" dirty="0">
                          <a:solidFill>
                            <a:srgbClr val="FF9900"/>
                          </a:solidFill>
                          <a:latin typeface="Comic Sans MS" panose="030F0702030302020204" pitchFamily="66" charset="0"/>
                          <a:ea typeface="+mn-ea"/>
                          <a:cs typeface="+mn-cs"/>
                          <a:hlinkClick r:id="rId7">
                            <a:extLst>
                              <a:ext uri="{A12FA001-AC4F-418D-AE19-62706E023703}">
                                <ahyp:hlinkClr xmlns:ahyp="http://schemas.microsoft.com/office/drawing/2018/hyperlinkcolor" val="tx"/>
                              </a:ext>
                            </a:extLst>
                          </a:hlinkClick>
                        </a:rPr>
                        <a:t>https://prezi.com/view/qapvWrL3cMzjSJXJMpKI/</a:t>
                      </a:r>
                      <a:endParaRPr lang="sr-Cyrl-RS" sz="1100" b="0" kern="1200" dirty="0">
                        <a:solidFill>
                          <a:srgbClr val="FF9900"/>
                        </a:solidFill>
                        <a:latin typeface="Comic Sans MS" panose="030F0702030302020204" pitchFamily="66" charset="0"/>
                        <a:ea typeface="+mn-ea"/>
                        <a:cs typeface="+mn-cs"/>
                      </a:endParaRPr>
                    </a:p>
                    <a:p>
                      <a:pPr marL="0" indent="0" algn="ctr">
                        <a:buFont typeface="Arial" panose="020B0604020202020204" pitchFamily="34" charset="0"/>
                        <a:buNone/>
                      </a:pPr>
                      <a:br>
                        <a:rPr lang="sr-Latn-RS" sz="1100" b="0" kern="1200" dirty="0">
                          <a:solidFill>
                            <a:srgbClr val="FF9900"/>
                          </a:solidFill>
                          <a:latin typeface="Comic Sans MS" panose="030F0702030302020204" pitchFamily="66" charset="0"/>
                          <a:ea typeface="+mn-ea"/>
                          <a:cs typeface="+mn-cs"/>
                        </a:rPr>
                      </a:br>
                      <a:r>
                        <a:rPr lang="sr-Cyrl-RS" sz="1500" b="1" dirty="0">
                          <a:solidFill>
                            <a:schemeClr val="tx1"/>
                          </a:solidFill>
                          <a:latin typeface="Comic Sans MS" panose="030F0702030302020204" pitchFamily="66" charset="0"/>
                        </a:rPr>
                        <a:t>Извештавање је реализовано путем видео конференције и коришћење платформе </a:t>
                      </a:r>
                      <a:r>
                        <a:rPr lang="sr-Latn-RS" sz="1500" b="1" dirty="0">
                          <a:solidFill>
                            <a:schemeClr val="tx1"/>
                          </a:solidFill>
                          <a:latin typeface="Comic Sans MS" panose="030F0702030302020204" pitchFamily="66" charset="0"/>
                        </a:rPr>
                        <a:t>ZOOM</a:t>
                      </a:r>
                      <a:r>
                        <a:rPr lang="sr-Cyrl-RS" sz="1500" b="1" dirty="0">
                          <a:solidFill>
                            <a:schemeClr val="tx1"/>
                          </a:solidFill>
                          <a:latin typeface="Comic Sans MS" panose="030F0702030302020204" pitchFamily="66" charset="0"/>
                        </a:rPr>
                        <a:t>.</a:t>
                      </a:r>
                      <a:endParaRPr lang="sr-Latn-RS" sz="1500" b="1" dirty="0">
                        <a:solidFill>
                          <a:srgbClr val="FF9900"/>
                        </a:solidFill>
                        <a:latin typeface="Comic Sans MS" panose="030F0702030302020204" pitchFamily="66" charset="0"/>
                        <a:hlinkClick r:id="rId8"/>
                      </a:endParaRPr>
                    </a:p>
                    <a:p>
                      <a:pPr marL="0" indent="0" algn="ctr">
                        <a:buFont typeface="Arial" panose="020B0604020202020204" pitchFamily="34" charset="0"/>
                        <a:buNone/>
                      </a:pPr>
                      <a:endParaRPr lang="sr-Latn-RS" sz="1100" b="0" dirty="0">
                        <a:solidFill>
                          <a:srgbClr val="FF9900"/>
                        </a:solidFill>
                        <a:latin typeface="Comic Sans MS" panose="030F0702030302020204" pitchFamily="66" charset="0"/>
                      </a:endParaRPr>
                    </a:p>
                  </a:txBody>
                  <a:tcPr marL="81430" marR="81430" marT="40715" marB="40715">
                    <a:solidFill>
                      <a:schemeClr val="accent2">
                        <a:lumMod val="60000"/>
                        <a:lumOff val="40000"/>
                      </a:schemeClr>
                    </a:solidFill>
                  </a:tcPr>
                </a:tc>
                <a:extLst>
                  <a:ext uri="{0D108BD9-81ED-4DB2-BD59-A6C34878D82A}">
                    <a16:rowId xmlns:a16="http://schemas.microsoft.com/office/drawing/2014/main" val="1183357437"/>
                  </a:ext>
                </a:extLst>
              </a:tr>
              <a:tr h="4520452">
                <a:tc>
                  <a:txBody>
                    <a:bodyPr/>
                    <a:lstStyle/>
                    <a:p>
                      <a:endParaRPr lang="sr-Latn-RS" sz="1500" b="1" kern="1200" dirty="0">
                        <a:solidFill>
                          <a:schemeClr val="tx1"/>
                        </a:solidFill>
                        <a:latin typeface="Comic Sans MS" panose="030F0702030302020204" pitchFamily="66" charset="0"/>
                        <a:ea typeface="+mn-ea"/>
                        <a:cs typeface="+mn-cs"/>
                      </a:endParaRPr>
                    </a:p>
                  </a:txBody>
                  <a:tcPr marL="81430" marR="81430" marT="40715" marB="40715">
                    <a:solidFill>
                      <a:schemeClr val="accent2"/>
                    </a:solidFill>
                  </a:tcPr>
                </a:tc>
                <a:tc>
                  <a:txBody>
                    <a:bodyPr/>
                    <a:lstStyle/>
                    <a:p>
                      <a:pPr marL="285750" indent="-285750">
                        <a:buFont typeface="Arial" panose="020B0604020202020204" pitchFamily="34" charset="0"/>
                        <a:buChar char="•"/>
                      </a:pPr>
                      <a:r>
                        <a:rPr lang="sr-Cyrl-RS" sz="1500" b="1" kern="1200" dirty="0">
                          <a:solidFill>
                            <a:schemeClr val="dk1"/>
                          </a:solidFill>
                          <a:latin typeface="Comic Sans MS" panose="030F0702030302020204" pitchFamily="66" charset="0"/>
                          <a:ea typeface="+mn-ea"/>
                          <a:cs typeface="+mn-cs"/>
                        </a:rPr>
                        <a:t>Резултати анкете </a:t>
                      </a:r>
                    </a:p>
                    <a:p>
                      <a:pPr marL="0" indent="0">
                        <a:buFont typeface="Arial" panose="020B0604020202020204" pitchFamily="34" charset="0"/>
                        <a:buNone/>
                      </a:pPr>
                      <a:endParaRPr lang="sr-Latn-RS" sz="1500" b="1" kern="1200" dirty="0">
                        <a:solidFill>
                          <a:schemeClr val="dk1"/>
                        </a:solidFill>
                        <a:latin typeface="Comic Sans MS" panose="030F0702030302020204" pitchFamily="66" charset="0"/>
                        <a:ea typeface="+mn-ea"/>
                        <a:cs typeface="+mn-cs"/>
                      </a:endParaRPr>
                    </a:p>
                    <a:p>
                      <a:pPr marL="0" indent="0">
                        <a:buFont typeface="Arial" panose="020B0604020202020204" pitchFamily="34" charset="0"/>
                        <a:buNone/>
                      </a:pPr>
                      <a:r>
                        <a:rPr lang="sr-Latn-RS" sz="1100" dirty="0">
                          <a:solidFill>
                            <a:srgbClr val="FF9900"/>
                          </a:solidFill>
                          <a:hlinkClick r:id="rId9">
                            <a:extLst>
                              <a:ext uri="{A12FA001-AC4F-418D-AE19-62706E023703}">
                                <ahyp:hlinkClr xmlns:ahyp="http://schemas.microsoft.com/office/drawing/2018/hyperlinkcolor" val="tx"/>
                              </a:ext>
                            </a:extLst>
                          </a:hlinkClick>
                        </a:rPr>
                        <a:t>https://docs.google.com/forms/d/1TAK-H8Temi7lw93JulA5v8GYDH1LOGqssBxEVy9hKc4/edit?no_redirect#responses</a:t>
                      </a:r>
                      <a:endParaRPr lang="sr-Cyrl-RS" sz="1100" dirty="0">
                        <a:solidFill>
                          <a:srgbClr val="FF9900"/>
                        </a:solidFill>
                      </a:endParaRPr>
                    </a:p>
                    <a:p>
                      <a:pPr marL="0" indent="0">
                        <a:buFont typeface="Arial" panose="020B0604020202020204" pitchFamily="34" charset="0"/>
                        <a:buNone/>
                      </a:pPr>
                      <a:endParaRPr lang="sr-Cyrl-RS" sz="1100" b="0" i="0" kern="1200" dirty="0">
                        <a:solidFill>
                          <a:schemeClr val="dk1"/>
                        </a:solidFill>
                        <a:latin typeface="Comic Sans MS" panose="030F0702030302020204" pitchFamily="66" charset="0"/>
                        <a:ea typeface="+mn-ea"/>
                        <a:cs typeface="Cavolini" panose="020B0502040204020203" pitchFamily="66" charset="0"/>
                      </a:endParaRPr>
                    </a:p>
                    <a:p>
                      <a:pPr marL="0" indent="0" algn="just">
                        <a:buFont typeface="Arial" panose="020B0604020202020204" pitchFamily="34" charset="0"/>
                        <a:buNone/>
                      </a:pPr>
                      <a:r>
                        <a:rPr lang="sr-Cyrl-RS" sz="1200" b="0" i="0" kern="1200" dirty="0">
                          <a:solidFill>
                            <a:schemeClr val="dk1"/>
                          </a:solidFill>
                          <a:latin typeface="Comic Sans MS" panose="030F0702030302020204" pitchFamily="66" charset="0"/>
                          <a:ea typeface="+mn-ea"/>
                          <a:cs typeface="Cavolini" panose="020B0502040204020203" pitchFamily="66" charset="0"/>
                        </a:rPr>
                        <a:t>Рад на пројектном задатку свидео се </a:t>
                      </a:r>
                      <a:r>
                        <a:rPr lang="ru-RU" sz="1200" b="0" i="1" kern="1200" dirty="0">
                          <a:solidFill>
                            <a:schemeClr val="dk1"/>
                          </a:solidFill>
                          <a:latin typeface="Comic Sans MS" panose="030F0702030302020204" pitchFamily="66" charset="0"/>
                          <a:ea typeface="+mn-ea"/>
                          <a:cs typeface="Cavolini" panose="020B0502040204020203" pitchFamily="66" charset="0"/>
                        </a:rPr>
                        <a:t>8</a:t>
                      </a:r>
                      <a:r>
                        <a:rPr lang="sr-Cyrl-RS" sz="1200" b="0" i="1" kern="1200" dirty="0">
                          <a:solidFill>
                            <a:schemeClr val="dk1"/>
                          </a:solidFill>
                          <a:latin typeface="Comic Sans MS" panose="030F0702030302020204" pitchFamily="66" charset="0"/>
                          <a:ea typeface="+mn-ea"/>
                          <a:cs typeface="Cavolini" panose="020B0502040204020203" pitchFamily="66" charset="0"/>
                        </a:rPr>
                        <a:t>4</a:t>
                      </a:r>
                      <a:r>
                        <a:rPr lang="ru-RU" sz="1200" b="0" i="1" kern="1200" dirty="0">
                          <a:solidFill>
                            <a:schemeClr val="dk1"/>
                          </a:solidFill>
                          <a:latin typeface="Comic Sans MS" panose="030F0702030302020204" pitchFamily="66" charset="0"/>
                          <a:ea typeface="+mn-ea"/>
                          <a:cs typeface="Cavolini" panose="020B0502040204020203" pitchFamily="66" charset="0"/>
                        </a:rPr>
                        <a:t>% ученика, а њих 7</a:t>
                      </a:r>
                      <a:r>
                        <a:rPr lang="sr-Cyrl-RS" sz="1200" b="0" i="1" kern="1200" dirty="0">
                          <a:solidFill>
                            <a:schemeClr val="dk1"/>
                          </a:solidFill>
                          <a:latin typeface="Comic Sans MS" panose="030F0702030302020204" pitchFamily="66" charset="0"/>
                          <a:ea typeface="+mn-ea"/>
                          <a:cs typeface="Cavolini" panose="020B0502040204020203" pitchFamily="66" charset="0"/>
                        </a:rPr>
                        <a:t>5</a:t>
                      </a:r>
                      <a:r>
                        <a:rPr lang="ru-RU" sz="1200" b="0" i="1" kern="1200" dirty="0">
                          <a:solidFill>
                            <a:schemeClr val="dk1"/>
                          </a:solidFill>
                          <a:latin typeface="Comic Sans MS" panose="030F0702030302020204" pitchFamily="66" charset="0"/>
                          <a:ea typeface="+mn-ea"/>
                          <a:cs typeface="Cavolini" panose="020B0502040204020203" pitchFamily="66" charset="0"/>
                        </a:rPr>
                        <a:t>% би волело да се у </a:t>
                      </a:r>
                      <a:r>
                        <a:rPr lang="ru-RU" sz="1200" b="0" i="0" kern="1200" dirty="0">
                          <a:solidFill>
                            <a:schemeClr val="dk1"/>
                          </a:solidFill>
                          <a:latin typeface="Comic Sans MS" panose="030F0702030302020204" pitchFamily="66" charset="0"/>
                          <a:ea typeface="+mn-ea"/>
                          <a:cs typeface="Cavolini" panose="020B0502040204020203" pitchFamily="66" charset="0"/>
                        </a:rPr>
                        <a:t>редовној настави више користи пројектна настава и истраживачки рад. 91% ученика је задовољан својим радом у групи а половини анкетираних ученика је лакше  да учи радећи са вршњацима на пројектном задатку него у учионици. Организацијом пројектних активности и координацијом наставника задовољно је  85 % ученика. </a:t>
                      </a:r>
                    </a:p>
                    <a:p>
                      <a:pPr marL="0" indent="0" algn="just">
                        <a:buFont typeface="Arial" panose="020B0604020202020204" pitchFamily="34" charset="0"/>
                        <a:buNone/>
                      </a:pPr>
                      <a:endParaRPr lang="sr-Cyrl-RS" sz="1200" dirty="0">
                        <a:latin typeface="Comic Sans MS" panose="030F0702030302020204" pitchFamily="66" charset="0"/>
                        <a:cs typeface="Cavolini" panose="020B0502040204020203" pitchFamily="66" charset="0"/>
                      </a:endParaRPr>
                    </a:p>
                    <a:p>
                      <a:pPr marL="0" indent="0" algn="just">
                        <a:buFont typeface="Arial" panose="020B0604020202020204" pitchFamily="34" charset="0"/>
                        <a:buNone/>
                      </a:pPr>
                      <a:r>
                        <a:rPr lang="sr-Cyrl-RS" sz="1200" dirty="0">
                          <a:latin typeface="Comic Sans MS" panose="030F0702030302020204" pitchFamily="66" charset="0"/>
                          <a:cs typeface="Cavolini" panose="020B0502040204020203" pitchFamily="66" charset="0"/>
                        </a:rPr>
                        <a:t>Неки од одговора на питање: </a:t>
                      </a:r>
                      <a:r>
                        <a:rPr lang="sr-Cyrl-RS" sz="1200" b="1" i="1" dirty="0">
                          <a:latin typeface="Comic Sans MS" panose="030F0702030302020204" pitchFamily="66" charset="0"/>
                          <a:cs typeface="Cavolini" panose="020B0502040204020203" pitchFamily="66" charset="0"/>
                        </a:rPr>
                        <a:t>Шта ти се највише допало у раду?</a:t>
                      </a:r>
                    </a:p>
                    <a:p>
                      <a:pPr marL="0" indent="0" algn="just">
                        <a:buFont typeface="Arial" panose="020B0604020202020204" pitchFamily="34" charset="0"/>
                        <a:buNone/>
                      </a:pPr>
                      <a:endParaRPr lang="ru-RU" sz="1200" b="0" dirty="0">
                        <a:latin typeface="Comic Sans MS" panose="030F0702030302020204" pitchFamily="66" charset="0"/>
                        <a:cs typeface="Cavolini" panose="020B0502040204020203" pitchFamily="66" charset="0"/>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dirty="0">
                          <a:latin typeface="Comic Sans MS" panose="030F0702030302020204" pitchFamily="66" charset="0"/>
                          <a:cs typeface="Cavolini" panose="020B0502040204020203" pitchFamily="66" charset="0"/>
                        </a:rPr>
                        <a:t>Допало ми се што сам на интересантан начин сазнала нешто и обновила већ стечено знање, што смо се дружили и забавили док смо радили.</a:t>
                      </a:r>
                    </a:p>
                    <a:p>
                      <a:pPr marL="171450" indent="-171450" algn="just">
                        <a:buFont typeface="Arial" panose="020B0604020202020204" pitchFamily="34" charset="0"/>
                        <a:buChar char="•"/>
                      </a:pPr>
                      <a:r>
                        <a:rPr lang="ru-RU" sz="1200" b="0" dirty="0">
                          <a:latin typeface="Comic Sans MS" panose="030F0702030302020204" pitchFamily="66" charset="0"/>
                          <a:cs typeface="Cavolini" panose="020B0502040204020203" pitchFamily="66" charset="0"/>
                        </a:rPr>
                        <a:t>Јако ми се допало истраживати на пројекту,</a:t>
                      </a:r>
                      <a:r>
                        <a:rPr lang="sr-Latn-RS" sz="1200" b="0" dirty="0">
                          <a:latin typeface="Comic Sans MS" panose="030F0702030302020204" pitchFamily="66" charset="0"/>
                          <a:cs typeface="Cavolini" panose="020B0502040204020203" pitchFamily="66" charset="0"/>
                        </a:rPr>
                        <a:t> </a:t>
                      </a:r>
                      <a:r>
                        <a:rPr lang="ru-RU" sz="1200" b="0" dirty="0">
                          <a:latin typeface="Comic Sans MS" panose="030F0702030302020204" pitchFamily="66" charset="0"/>
                          <a:cs typeface="Cavolini" panose="020B0502040204020203" pitchFamily="66" charset="0"/>
                        </a:rPr>
                        <a:t>рад на </a:t>
                      </a:r>
                      <a:r>
                        <a:rPr lang="sr-Latn-RS" sz="1200" b="0" dirty="0" err="1">
                          <a:latin typeface="Comic Sans MS" panose="030F0702030302020204" pitchFamily="66" charset="0"/>
                          <a:cs typeface="Cavolini" panose="020B0502040204020203" pitchFamily="66" charset="0"/>
                        </a:rPr>
                        <a:t>Preziju</a:t>
                      </a:r>
                      <a:r>
                        <a:rPr lang="ru-RU" sz="1200" b="0" dirty="0">
                          <a:latin typeface="Comic Sans MS" panose="030F0702030302020204" pitchFamily="66" charset="0"/>
                          <a:cs typeface="Cavolini" panose="020B0502040204020203" pitchFamily="66" charset="0"/>
                        </a:rPr>
                        <a:t> а и први пут сам сам направио торту.</a:t>
                      </a:r>
                      <a:endParaRPr lang="sr-Latn-RS" sz="1200" b="0" dirty="0">
                        <a:latin typeface="Comic Sans MS" panose="030F0702030302020204" pitchFamily="66" charset="0"/>
                        <a:cs typeface="Cavolini" panose="020B0502040204020203" pitchFamily="66" charset="0"/>
                      </a:endParaRPr>
                    </a:p>
                    <a:p>
                      <a:pPr marL="171450" indent="-171450" algn="just">
                        <a:buFont typeface="Arial" panose="020B0604020202020204" pitchFamily="34" charset="0"/>
                        <a:buChar char="•"/>
                      </a:pPr>
                      <a:r>
                        <a:rPr lang="sr-Cyrl-RS" sz="1200" b="0" dirty="0">
                          <a:latin typeface="Comic Sans MS" panose="030F0702030302020204" pitchFamily="66" charset="0"/>
                          <a:cs typeface="Cavolini" panose="020B0502040204020203" pitchFamily="66" charset="0"/>
                        </a:rPr>
                        <a:t>Највише ми се допало </a:t>
                      </a:r>
                      <a:r>
                        <a:rPr lang="ru-RU" sz="1200" b="0" dirty="0">
                          <a:latin typeface="Comic Sans MS" panose="030F0702030302020204" pitchFamily="66" charset="0"/>
                          <a:cs typeface="Cavolini" panose="020B0502040204020203" pitchFamily="66" charset="0"/>
                        </a:rPr>
                        <a:t>то што сарађујемо и учимо заједно. </a:t>
                      </a:r>
                    </a:p>
                    <a:p>
                      <a:pPr marL="171450" indent="-171450" algn="just">
                        <a:buFont typeface="Arial" panose="020B0604020202020204" pitchFamily="34" charset="0"/>
                        <a:buChar char="•"/>
                      </a:pPr>
                      <a:r>
                        <a:rPr lang="ru-RU" sz="1200" b="0" dirty="0">
                          <a:latin typeface="Comic Sans MS" panose="030F0702030302020204" pitchFamily="66" charset="0"/>
                          <a:cs typeface="Cavolini" panose="020B0502040204020203" pitchFamily="66" charset="0"/>
                        </a:rPr>
                        <a:t>Час на ЗУМ-у . Даје осећај као да смо на правом часу.</a:t>
                      </a:r>
                      <a:endParaRPr lang="sr-Latn-RS" sz="1200" b="0" dirty="0">
                        <a:latin typeface="Comic Sans MS" panose="030F0702030302020204" pitchFamily="66" charset="0"/>
                        <a:cs typeface="Cavolini" panose="020B0502040204020203" pitchFamily="66" charset="0"/>
                      </a:endParaRPr>
                    </a:p>
                    <a:p>
                      <a:pPr marL="171450" indent="-171450" algn="just">
                        <a:buFont typeface="Arial" panose="020B0604020202020204" pitchFamily="34" charset="0"/>
                        <a:buChar char="•"/>
                      </a:pPr>
                      <a:r>
                        <a:rPr lang="ru-RU" sz="1200" b="0" kern="1200" dirty="0">
                          <a:solidFill>
                            <a:schemeClr val="dk1"/>
                          </a:solidFill>
                          <a:latin typeface="Comic Sans MS" panose="030F0702030302020204" pitchFamily="66" charset="0"/>
                          <a:ea typeface="+mn-ea"/>
                          <a:cs typeface="Cavolini" panose="020B0502040204020203" pitchFamily="66" charset="0"/>
                        </a:rPr>
                        <a:t>Допао ми се начин рада у апликацији "Prezi". Кад видимо шта остали чланови групе раде и пишу и сами можемо више да научимо.</a:t>
                      </a:r>
                      <a:endParaRPr lang="sr-Latn-RS" sz="1200" b="0" kern="1200" dirty="0">
                        <a:solidFill>
                          <a:schemeClr val="dk1"/>
                        </a:solidFill>
                        <a:latin typeface="Comic Sans MS" panose="030F0702030302020204" pitchFamily="66" charset="0"/>
                        <a:ea typeface="+mn-ea"/>
                        <a:cs typeface="Cavolini" panose="020B0502040204020203" pitchFamily="66" charset="0"/>
                      </a:endParaRPr>
                    </a:p>
                    <a:p>
                      <a:pPr marL="171450" indent="-171450" algn="just">
                        <a:buFont typeface="Arial" panose="020B0604020202020204" pitchFamily="34" charset="0"/>
                        <a:buChar char="•"/>
                      </a:pPr>
                      <a:r>
                        <a:rPr lang="ru-RU" sz="1200" b="0" kern="1200" dirty="0">
                          <a:solidFill>
                            <a:schemeClr val="dk1"/>
                          </a:solidFill>
                          <a:latin typeface="Comic Sans MS" panose="030F0702030302020204" pitchFamily="66" charset="0"/>
                          <a:ea typeface="+mn-ea"/>
                          <a:cs typeface="Cavolini" panose="020B0502040204020203" pitchFamily="66" charset="0"/>
                        </a:rPr>
                        <a:t>Посебно ми се допао рад у кухињи, што смо сви заједно радили, забавили се и учили. То је неко ново искуство. </a:t>
                      </a:r>
                    </a:p>
                    <a:p>
                      <a:pPr marL="171450" indent="-171450" algn="just">
                        <a:buFont typeface="Arial" panose="020B0604020202020204" pitchFamily="34" charset="0"/>
                        <a:buChar char="•"/>
                      </a:pPr>
                      <a:endParaRPr lang="sr-Latn-RS" sz="1200" b="0" kern="1200" dirty="0">
                        <a:solidFill>
                          <a:schemeClr val="dk1"/>
                        </a:solidFill>
                        <a:latin typeface="Comic Sans MS" panose="030F0702030302020204" pitchFamily="66" charset="0"/>
                        <a:ea typeface="+mn-ea"/>
                        <a:cs typeface="Cavolini" panose="020B0502040204020203" pitchFamily="66" charset="0"/>
                      </a:endParaRPr>
                    </a:p>
                  </a:txBody>
                  <a:tcPr marL="81430" marR="81430" marT="40715" marB="40715">
                    <a:solidFill>
                      <a:schemeClr val="accent2"/>
                    </a:solidFill>
                  </a:tcPr>
                </a:tc>
                <a:extLst>
                  <a:ext uri="{0D108BD9-81ED-4DB2-BD59-A6C34878D82A}">
                    <a16:rowId xmlns:a16="http://schemas.microsoft.com/office/drawing/2014/main" val="2431153392"/>
                  </a:ext>
                </a:extLst>
              </a:tr>
            </a:tbl>
          </a:graphicData>
        </a:graphic>
      </p:graphicFrame>
      <p:sp>
        <p:nvSpPr>
          <p:cNvPr id="8" name="Rectangle 7">
            <a:extLst>
              <a:ext uri="{FF2B5EF4-FFF2-40B4-BE49-F238E27FC236}">
                <a16:creationId xmlns:a16="http://schemas.microsoft.com/office/drawing/2014/main" id="{0D13A689-93A5-432C-9665-B8B898C2E04E}"/>
              </a:ext>
            </a:extLst>
          </p:cNvPr>
          <p:cNvSpPr/>
          <p:nvPr/>
        </p:nvSpPr>
        <p:spPr>
          <a:xfrm>
            <a:off x="118494" y="4913556"/>
            <a:ext cx="3893646" cy="923330"/>
          </a:xfrm>
          <a:prstGeom prst="rect">
            <a:avLst/>
          </a:prstGeom>
        </p:spPr>
        <p:txBody>
          <a:bodyPr wrap="square">
            <a:spAutoFit/>
          </a:bodyPr>
          <a:lstStyle/>
          <a:p>
            <a:r>
              <a:rPr lang="sr-Cyrl-RS" dirty="0">
                <a:latin typeface="Comic Sans MS" panose="030F0702030302020204" pitchFamily="66" charset="0"/>
              </a:rPr>
              <a:t>Видео конференција: </a:t>
            </a:r>
          </a:p>
          <a:p>
            <a:r>
              <a:rPr lang="sr-Cyrl-RS" b="1" dirty="0">
                <a:latin typeface="Comic Sans MS" panose="030F0702030302020204" pitchFamily="66" charset="0"/>
              </a:rPr>
              <a:t>Час физике на </a:t>
            </a:r>
            <a:r>
              <a:rPr lang="sr-Latn-RS" b="1" dirty="0" err="1">
                <a:latin typeface="Comic Sans MS" panose="030F0702030302020204" pitchFamily="66" charset="0"/>
              </a:rPr>
              <a:t>Zoom</a:t>
            </a:r>
            <a:r>
              <a:rPr lang="sr-Latn-RS" b="1" dirty="0">
                <a:latin typeface="Comic Sans MS" panose="030F0702030302020204" pitchFamily="66" charset="0"/>
              </a:rPr>
              <a:t> </a:t>
            </a:r>
            <a:r>
              <a:rPr lang="sr-Cyrl-RS" b="1" dirty="0">
                <a:latin typeface="Comic Sans MS" panose="030F0702030302020204" pitchFamily="66" charset="0"/>
              </a:rPr>
              <a:t>платформи</a:t>
            </a:r>
            <a:endParaRPr lang="sr-Latn-RS" b="1" dirty="0"/>
          </a:p>
        </p:txBody>
      </p:sp>
      <p:pic>
        <p:nvPicPr>
          <p:cNvPr id="5" name="Picture 4" descr="A screenshot of a computer screen&#10;&#10;Description automatically generated">
            <a:extLst>
              <a:ext uri="{FF2B5EF4-FFF2-40B4-BE49-F238E27FC236}">
                <a16:creationId xmlns:a16="http://schemas.microsoft.com/office/drawing/2014/main" id="{E9FD0CBE-7F50-48D6-AE04-4B05391D497A}"/>
              </a:ext>
            </a:extLst>
          </p:cNvPr>
          <p:cNvPicPr>
            <a:picLocks noChangeAspect="1"/>
          </p:cNvPicPr>
          <p:nvPr/>
        </p:nvPicPr>
        <p:blipFill>
          <a:blip r:embed="rId10"/>
          <a:stretch>
            <a:fillRect/>
          </a:stretch>
        </p:blipFill>
        <p:spPr>
          <a:xfrm rot="20149584">
            <a:off x="582469" y="1762166"/>
            <a:ext cx="3106554" cy="232991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383020275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EE8011"/>
      </a:accent1>
      <a:accent2>
        <a:srgbClr val="CEC079"/>
      </a:accent2>
      <a:accent3>
        <a:srgbClr val="93A569"/>
      </a:accent3>
      <a:accent4>
        <a:srgbClr val="69A58B"/>
      </a:accent4>
      <a:accent5>
        <a:srgbClr val="6DAABD"/>
      </a:accent5>
      <a:accent6>
        <a:srgbClr val="B24A4B"/>
      </a:accent6>
      <a:hlink>
        <a:srgbClr val="EE8E11"/>
      </a:hlink>
      <a:folHlink>
        <a:srgbClr val="BFAE7F"/>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686B1E04-F35C-4AB5-985D-0C358CA11055}"/>
    </a:ext>
  </a:extLst>
</a:theme>
</file>

<file path=docProps/app.xml><?xml version="1.0" encoding="utf-8"?>
<Properties xmlns="http://schemas.openxmlformats.org/officeDocument/2006/extended-properties" xmlns:vt="http://schemas.openxmlformats.org/officeDocument/2006/docPropsVTypes">
  <TotalTime>9599</TotalTime>
  <Words>1819</Words>
  <Application>Microsoft Office PowerPoint</Application>
  <PresentationFormat>Widescreen</PresentationFormat>
  <Paragraphs>127</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Aharoni</vt:lpstr>
      <vt:lpstr>Arial</vt:lpstr>
      <vt:lpstr>Comic Sans MS</vt:lpstr>
      <vt:lpstr>Impact</vt:lpstr>
      <vt:lpstr>Wingdings</vt:lpstr>
      <vt:lpstr>Main Event</vt:lpstr>
      <vt:lpstr>Пројекат Физика у kухињи</vt:lpstr>
      <vt:lpstr>Услови и педагошке намере</vt:lpstr>
      <vt:lpstr>Пројектни задатак</vt:lpstr>
      <vt:lpstr> </vt:lpstr>
      <vt:lpstr>                                 </vt:lpstr>
      <vt:lpstr>PowerPoint Presentation</vt:lpstr>
      <vt:lpstr>PowerPoint Presentation</vt:lpstr>
      <vt:lpstr>PowerPoint Presentation</vt:lpstr>
      <vt:lpstr>PowerPoint Presentation</vt:lpstr>
      <vt:lpstr>Ученички Видео коментари</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Пројекат Физика у kухињи</dc:title>
  <dc:creator>Gordana Hajdukovic</dc:creator>
  <cp:lastModifiedBy>Gordana Hajdukovic</cp:lastModifiedBy>
  <cp:revision>254</cp:revision>
  <dcterms:created xsi:type="dcterms:W3CDTF">2020-05-15T14:19:03Z</dcterms:created>
  <dcterms:modified xsi:type="dcterms:W3CDTF">2020-05-22T08:05:30Z</dcterms:modified>
</cp:coreProperties>
</file>